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3" r:id="rId2"/>
    <p:sldId id="283" r:id="rId3"/>
    <p:sldId id="284" r:id="rId4"/>
    <p:sldId id="285" r:id="rId5"/>
    <p:sldId id="286" r:id="rId6"/>
    <p:sldId id="287" r:id="rId7"/>
    <p:sldId id="288" r:id="rId8"/>
    <p:sldId id="325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8" r:id="rId18"/>
    <p:sldId id="300" r:id="rId19"/>
    <p:sldId id="301" r:id="rId20"/>
    <p:sldId id="303" r:id="rId21"/>
    <p:sldId id="307" r:id="rId22"/>
    <p:sldId id="308" r:id="rId23"/>
    <p:sldId id="330" r:id="rId24"/>
    <p:sldId id="331" r:id="rId25"/>
    <p:sldId id="332" r:id="rId26"/>
    <p:sldId id="329" r:id="rId27"/>
    <p:sldId id="32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627"/>
    <a:srgbClr val="06408C"/>
    <a:srgbClr val="3333CC"/>
    <a:srgbClr val="0000CC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04" autoAdjust="0"/>
  </p:normalViewPr>
  <p:slideViewPr>
    <p:cSldViewPr>
      <p:cViewPr>
        <p:scale>
          <a:sx n="96" d="100"/>
          <a:sy n="96" d="100"/>
        </p:scale>
        <p:origin x="-581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F9447-0252-40F9-B4D5-66E9C23C969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B02C6-FEF2-4F88-B2D8-1AD7390B2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4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79E76-0C92-4ED4-9DFD-8FD7DE6CC61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CE950-036F-41D2-B24B-E34C8517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1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5579-17A5-45AD-A308-0B44993771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From Regis on cash balance: These amounts include the restricted balances that I have established per the Reservation of Funds policy. In addition, the month end migration has not been done between the utility system and the G/L so the cash balances are not really accurate, they are probably a little low. </a:t>
            </a:r>
          </a:p>
          <a:p>
            <a:endParaRPr lang="en-US" dirty="0" smtClean="0"/>
          </a:p>
          <a:p>
            <a:r>
              <a:rPr lang="en-US" dirty="0" smtClean="0"/>
              <a:t>10%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5579-17A5-45AD-A308-0B44993771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7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5579-17A5-45AD-A308-0B44993771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3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1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3975"/>
            <a:ext cx="9144000" cy="1143000"/>
          </a:xfrm>
          <a:prstGeom prst="rect">
            <a:avLst/>
          </a:prstGeom>
          <a:solidFill>
            <a:srgbClr val="06408C"/>
          </a:solidFill>
          <a:ln>
            <a:solidFill>
              <a:srgbClr val="064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3"/>
          <p:cNvSpPr txBox="1">
            <a:spLocks/>
          </p:cNvSpPr>
          <p:nvPr userDrawn="1"/>
        </p:nvSpPr>
        <p:spPr>
          <a:xfrm>
            <a:off x="685800" y="3711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E162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3875087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7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4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1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9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1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4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8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4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8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6096"/>
            <a:ext cx="9125712" cy="6845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72951-F99B-4ECE-B830-B148582E2F8F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287C-F8F2-4E64-8598-2DAB36C60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3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6408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budget and tax levy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levy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the tax levy be if there was no debt service levy for Series 2019A bonds? </a:t>
            </a:r>
          </a:p>
          <a:p>
            <a:pPr lvl="1"/>
            <a:r>
              <a:rPr lang="en-US" sz="3200" b="1" dirty="0" smtClean="0">
                <a:solidFill>
                  <a:srgbClr val="CE1627"/>
                </a:solidFill>
              </a:rPr>
              <a:t>Answer: 3.11%</a:t>
            </a:r>
          </a:p>
          <a:p>
            <a:r>
              <a:rPr lang="en-US" dirty="0" smtClean="0"/>
              <a:t>Prior to 2008 there were no debt service tax levies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2020 proposed General Fund </a:t>
            </a:r>
            <a:r>
              <a:rPr lang="en-US" sz="3600" dirty="0"/>
              <a:t>b</a:t>
            </a:r>
            <a:r>
              <a:rPr lang="en-US" sz="3600" dirty="0" smtClean="0"/>
              <a:t>udget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2020 proposed General Fund of $25,460,720 is a(n): </a:t>
            </a:r>
          </a:p>
          <a:p>
            <a:pPr lvl="1"/>
            <a:r>
              <a:rPr lang="en-US" sz="2400" dirty="0" smtClean="0"/>
              <a:t>5.08% increase from the 2019 adopted budget</a:t>
            </a:r>
          </a:p>
        </p:txBody>
      </p:sp>
    </p:spTree>
    <p:extLst>
      <p:ext uri="{BB962C8B-B14F-4D97-AF65-F5344CB8AC3E}">
        <p14:creationId xmlns:p14="http://schemas.microsoft.com/office/powerpoint/2010/main" val="11346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revenues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77818"/>
              </p:ext>
            </p:extLst>
          </p:nvPr>
        </p:nvGraphicFramePr>
        <p:xfrm>
          <a:off x="228600" y="1371600"/>
          <a:ext cx="8763000" cy="427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99"/>
                <a:gridCol w="2057400"/>
                <a:gridCol w="1905001"/>
                <a:gridCol w="1905000"/>
              </a:tblGrid>
              <a:tr h="618066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2019A</a:t>
                      </a:r>
                      <a:endParaRPr lang="en-US" sz="2000" b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2019R</a:t>
                      </a:r>
                      <a:endParaRPr lang="en-US" sz="2000" b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2020P</a:t>
                      </a:r>
                      <a:endParaRPr lang="en-US" sz="2000" b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$16,549,150</a:t>
                      </a: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$16,549,150</a:t>
                      </a: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$17,311,530</a:t>
                      </a: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Licenses and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ermits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1,066,100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1,701,500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1,106,600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Intergovernmental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2,413,850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2,447,540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2,663,520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Charges for services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2,210,420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2,551,370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2,337,800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Fines and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orfeitures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330,000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310,000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325,000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Miscellaneous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110,550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96,800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108,080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1,550,550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606,620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1,608,190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$24,230,620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$24,262,980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$25,460,720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5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CE1627"/>
                </a:solidFill>
              </a:rPr>
              <a:t>2020</a:t>
            </a:r>
            <a:r>
              <a:rPr lang="en-US" dirty="0" smtClean="0"/>
              <a:t> (2019) proposed </a:t>
            </a:r>
            <a:r>
              <a:rPr lang="en-US" dirty="0"/>
              <a:t>b</a:t>
            </a:r>
            <a:r>
              <a:rPr lang="en-US" dirty="0" smtClean="0"/>
              <a:t>udget General Fund revenues </a:t>
            </a:r>
            <a:endParaRPr lang="en-US" dirty="0"/>
          </a:p>
        </p:txBody>
      </p:sp>
      <p:graphicFrame>
        <p:nvGraphicFramePr>
          <p:cNvPr id="4" name="Object 31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425259"/>
              </p:ext>
            </p:extLst>
          </p:nvPr>
        </p:nvGraphicFramePr>
        <p:xfrm>
          <a:off x="23813" y="1658097"/>
          <a:ext cx="91201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" name="Chart" r:id="rId3" imgW="7458100" imgH="3924180" progId="MSGraph.Chart.8">
                  <p:embed followColorScheme="full"/>
                </p:oleObj>
              </mc:Choice>
              <mc:Fallback>
                <p:oleObj name="Chart" r:id="rId3" imgW="7458100" imgH="392418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1658097"/>
                        <a:ext cx="91201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076"/>
          <p:cNvSpPr>
            <a:spLocks noChangeArrowheads="1"/>
          </p:cNvSpPr>
          <p:nvPr/>
        </p:nvSpPr>
        <p:spPr bwMode="auto">
          <a:xfrm>
            <a:off x="3200400" y="1644650"/>
            <a:ext cx="2057400" cy="82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35000"/>
              </a:spcBef>
            </a:pPr>
            <a:r>
              <a:rPr lang="en-US" sz="2500" b="1" dirty="0">
                <a:solidFill>
                  <a:schemeClr val="tx1"/>
                </a:solidFill>
                <a:latin typeface="Arial" charset="0"/>
              </a:rPr>
              <a:t>Taxes</a:t>
            </a:r>
            <a:r>
              <a:rPr lang="en-US" sz="2300" b="1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0" hangingPunct="0">
              <a:lnSpc>
                <a:spcPct val="75000"/>
              </a:lnSpc>
              <a:spcBef>
                <a:spcPct val="35000"/>
              </a:spcBef>
            </a:pPr>
            <a:r>
              <a:rPr lang="en-US" sz="2600" b="1" dirty="0" smtClean="0">
                <a:solidFill>
                  <a:srgbClr val="CE1627"/>
                </a:solidFill>
                <a:latin typeface="Arial" charset="0"/>
              </a:rPr>
              <a:t>68% </a:t>
            </a:r>
            <a:r>
              <a:rPr lang="en-US" sz="2600" b="1" dirty="0" smtClean="0">
                <a:solidFill>
                  <a:srgbClr val="06408C"/>
                </a:solidFill>
                <a:latin typeface="Arial" charset="0"/>
              </a:rPr>
              <a:t>(68%)</a:t>
            </a:r>
            <a:endParaRPr lang="en-US" sz="2600" b="1" dirty="0">
              <a:solidFill>
                <a:srgbClr val="06408C"/>
              </a:solidFill>
              <a:latin typeface="Arial" charset="0"/>
            </a:endParaRPr>
          </a:p>
        </p:txBody>
      </p:sp>
      <p:sp>
        <p:nvSpPr>
          <p:cNvPr id="6" name="Rectangle 3077"/>
          <p:cNvSpPr>
            <a:spLocks noChangeArrowheads="1"/>
          </p:cNvSpPr>
          <p:nvPr/>
        </p:nvSpPr>
        <p:spPr bwMode="auto">
          <a:xfrm>
            <a:off x="6073219" y="4724400"/>
            <a:ext cx="3124200" cy="73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55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Intergov’l Revenue</a:t>
            </a:r>
            <a:endParaRPr lang="en-US" sz="2300" b="1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lnSpc>
                <a:spcPct val="55000"/>
              </a:lnSpc>
              <a:spcBef>
                <a:spcPct val="50000"/>
              </a:spcBef>
            </a:pPr>
            <a:r>
              <a:rPr lang="en-US" sz="2600" b="1" dirty="0" smtClean="0">
                <a:solidFill>
                  <a:srgbClr val="CE1627"/>
                </a:solidFill>
                <a:latin typeface="Arial" charset="0"/>
              </a:rPr>
              <a:t>10% </a:t>
            </a:r>
            <a:r>
              <a:rPr lang="en-US" sz="2600" b="1" dirty="0" smtClean="0">
                <a:solidFill>
                  <a:srgbClr val="06408C"/>
                </a:solidFill>
                <a:latin typeface="Arial" charset="0"/>
              </a:rPr>
              <a:t>(10%</a:t>
            </a:r>
            <a:r>
              <a:rPr lang="en-US" sz="2600" dirty="0" smtClean="0">
                <a:solidFill>
                  <a:srgbClr val="06408C"/>
                </a:solidFill>
                <a:latin typeface="Arial" charset="0"/>
              </a:rPr>
              <a:t>)</a:t>
            </a:r>
            <a:endParaRPr lang="en-US" sz="2600" dirty="0">
              <a:solidFill>
                <a:srgbClr val="06408C"/>
              </a:solidFill>
              <a:latin typeface="Arial" charset="0"/>
            </a:endParaRPr>
          </a:p>
        </p:txBody>
      </p:sp>
      <p:sp>
        <p:nvSpPr>
          <p:cNvPr id="7" name="Rectangle 3078"/>
          <p:cNvSpPr>
            <a:spLocks noChangeArrowheads="1"/>
          </p:cNvSpPr>
          <p:nvPr/>
        </p:nvSpPr>
        <p:spPr bwMode="auto">
          <a:xfrm>
            <a:off x="3657600" y="5378450"/>
            <a:ext cx="30480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Charges for Service</a:t>
            </a:r>
            <a:r>
              <a:rPr lang="en-US" sz="2200" b="1" dirty="0">
                <a:solidFill>
                  <a:srgbClr val="CE1627"/>
                </a:solidFill>
                <a:latin typeface="Arial" charset="0"/>
              </a:rPr>
              <a:t> </a:t>
            </a:r>
            <a:r>
              <a:rPr lang="en-US" sz="2200" b="1" dirty="0" smtClean="0">
                <a:solidFill>
                  <a:srgbClr val="CE1627"/>
                </a:solidFill>
                <a:latin typeface="Arial" charset="0"/>
              </a:rPr>
              <a:t>9</a:t>
            </a:r>
            <a:r>
              <a:rPr lang="en-US" sz="2400" b="1" dirty="0" smtClean="0">
                <a:solidFill>
                  <a:srgbClr val="CE1627"/>
                </a:solidFill>
                <a:latin typeface="Arial" charset="0"/>
              </a:rPr>
              <a:t>% </a:t>
            </a:r>
            <a:r>
              <a:rPr lang="en-US" sz="2400" b="1" dirty="0" smtClean="0">
                <a:solidFill>
                  <a:srgbClr val="06408C"/>
                </a:solidFill>
                <a:latin typeface="Arial" charset="0"/>
              </a:rPr>
              <a:t>(9%)</a:t>
            </a:r>
            <a:endParaRPr lang="en-US" sz="2400" b="1" dirty="0">
              <a:solidFill>
                <a:srgbClr val="06408C"/>
              </a:solidFill>
              <a:latin typeface="Arial" charset="0"/>
            </a:endParaRPr>
          </a:p>
        </p:txBody>
      </p:sp>
      <p:sp>
        <p:nvSpPr>
          <p:cNvPr id="8" name="Rectangle 3079"/>
          <p:cNvSpPr>
            <a:spLocks noChangeArrowheads="1"/>
          </p:cNvSpPr>
          <p:nvPr/>
        </p:nvSpPr>
        <p:spPr bwMode="auto">
          <a:xfrm>
            <a:off x="6553200" y="2330450"/>
            <a:ext cx="27432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300" b="1" dirty="0">
                <a:solidFill>
                  <a:schemeClr val="tx1"/>
                </a:solidFill>
                <a:latin typeface="Arial" charset="0"/>
              </a:rPr>
              <a:t>License/Permits</a:t>
            </a: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4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</a:rPr>
              <a:t>% </a:t>
            </a:r>
            <a:r>
              <a:rPr lang="en-US" sz="2400" b="1" dirty="0">
                <a:solidFill>
                  <a:srgbClr val="06408C"/>
                </a:solidFill>
                <a:latin typeface="Arial" charset="0"/>
              </a:rPr>
              <a:t>(4</a:t>
            </a:r>
            <a:r>
              <a:rPr lang="en-US" sz="2200" b="1" dirty="0">
                <a:solidFill>
                  <a:srgbClr val="06408C"/>
                </a:solidFill>
                <a:latin typeface="Arial" charset="0"/>
              </a:rPr>
              <a:t>%)</a:t>
            </a:r>
          </a:p>
        </p:txBody>
      </p:sp>
      <p:sp>
        <p:nvSpPr>
          <p:cNvPr id="9" name="Rectangle 3080"/>
          <p:cNvSpPr>
            <a:spLocks noChangeArrowheads="1"/>
          </p:cNvSpPr>
          <p:nvPr/>
        </p:nvSpPr>
        <p:spPr bwMode="auto">
          <a:xfrm>
            <a:off x="1752600" y="5250883"/>
            <a:ext cx="2286000" cy="6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Fines/Forfeits </a:t>
            </a:r>
            <a:r>
              <a:rPr lang="en-US" sz="2400" b="1" dirty="0">
                <a:solidFill>
                  <a:srgbClr val="CE1627"/>
                </a:solidFill>
                <a:latin typeface="Arial" charset="0"/>
              </a:rPr>
              <a:t>2</a:t>
            </a:r>
            <a:r>
              <a:rPr lang="en-US" sz="2200" b="1" dirty="0">
                <a:solidFill>
                  <a:srgbClr val="CE1627"/>
                </a:solidFill>
                <a:latin typeface="Arial" charset="0"/>
              </a:rPr>
              <a:t>% </a:t>
            </a:r>
            <a:r>
              <a:rPr lang="en-US" sz="2400" b="1" dirty="0">
                <a:solidFill>
                  <a:srgbClr val="06408C"/>
                </a:solidFill>
                <a:latin typeface="Arial" charset="0"/>
              </a:rPr>
              <a:t>(2</a:t>
            </a:r>
            <a:r>
              <a:rPr lang="en-US" sz="2200" b="1" dirty="0">
                <a:solidFill>
                  <a:srgbClr val="06408C"/>
                </a:solidFill>
                <a:latin typeface="Arial" charset="0"/>
              </a:rPr>
              <a:t>%)</a:t>
            </a:r>
          </a:p>
        </p:txBody>
      </p:sp>
      <p:sp>
        <p:nvSpPr>
          <p:cNvPr id="10" name="Rectangle 3081"/>
          <p:cNvSpPr>
            <a:spLocks noChangeArrowheads="1"/>
          </p:cNvSpPr>
          <p:nvPr/>
        </p:nvSpPr>
        <p:spPr bwMode="auto">
          <a:xfrm>
            <a:off x="15711" y="4244864"/>
            <a:ext cx="1905000" cy="133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Misc./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</a:rPr>
              <a:t>Trans </a:t>
            </a:r>
            <a:r>
              <a:rPr lang="en-US" sz="2400" b="1" dirty="0" smtClean="0">
                <a:solidFill>
                  <a:srgbClr val="CE1627"/>
                </a:solidFill>
                <a:latin typeface="Arial" charset="0"/>
              </a:rPr>
              <a:t>7% </a:t>
            </a:r>
            <a:r>
              <a:rPr lang="en-US" sz="2400" b="1" dirty="0" smtClean="0">
                <a:solidFill>
                  <a:srgbClr val="06408C"/>
                </a:solidFill>
                <a:latin typeface="Arial" charset="0"/>
              </a:rPr>
              <a:t>(7%)</a:t>
            </a:r>
            <a:endParaRPr lang="en-US" sz="2200" b="1" dirty="0">
              <a:solidFill>
                <a:srgbClr val="06408C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2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CE1627"/>
                </a:solidFill>
              </a:rPr>
              <a:t>2020</a:t>
            </a:r>
            <a:r>
              <a:rPr lang="en-US" dirty="0" smtClean="0"/>
              <a:t> (2010) proposed </a:t>
            </a:r>
            <a:r>
              <a:rPr lang="en-US" dirty="0"/>
              <a:t>b</a:t>
            </a:r>
            <a:r>
              <a:rPr lang="en-US" dirty="0" smtClean="0"/>
              <a:t>udget General Fund revenues </a:t>
            </a:r>
            <a:endParaRPr lang="en-US" dirty="0"/>
          </a:p>
        </p:txBody>
      </p:sp>
      <p:graphicFrame>
        <p:nvGraphicFramePr>
          <p:cNvPr id="5" name="Objec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549701"/>
              </p:ext>
            </p:extLst>
          </p:nvPr>
        </p:nvGraphicFramePr>
        <p:xfrm>
          <a:off x="23813" y="1447800"/>
          <a:ext cx="9120187" cy="463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" name="Chart" r:id="rId3" imgW="7459900" imgH="3924382" progId="MSGraph.Chart.8">
                  <p:embed followColorScheme="full"/>
                </p:oleObj>
              </mc:Choice>
              <mc:Fallback>
                <p:oleObj name="Chart" r:id="rId3" imgW="7459900" imgH="392438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1447800"/>
                        <a:ext cx="9120187" cy="4633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0252" y="1524000"/>
            <a:ext cx="20574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35000"/>
              </a:spcBef>
            </a:pPr>
            <a:r>
              <a:rPr lang="en-US" sz="2500" b="1" dirty="0">
                <a:solidFill>
                  <a:schemeClr val="tx1"/>
                </a:solidFill>
                <a:latin typeface="Arial" charset="0"/>
              </a:rPr>
              <a:t>Taxes</a:t>
            </a:r>
            <a:r>
              <a:rPr lang="en-US" sz="2300" b="1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 eaLnBrk="0" hangingPunct="0">
              <a:lnSpc>
                <a:spcPct val="75000"/>
              </a:lnSpc>
              <a:spcBef>
                <a:spcPct val="35000"/>
              </a:spcBef>
            </a:pPr>
            <a:r>
              <a:rPr lang="en-US" sz="2600" b="1" dirty="0" smtClean="0">
                <a:solidFill>
                  <a:srgbClr val="C00000"/>
                </a:solidFill>
                <a:latin typeface="Arial" charset="0"/>
              </a:rPr>
              <a:t>68% </a:t>
            </a:r>
            <a:r>
              <a:rPr lang="en-US" sz="2600" b="1" dirty="0" smtClean="0">
                <a:solidFill>
                  <a:srgbClr val="06408C"/>
                </a:solidFill>
                <a:latin typeface="Arial" charset="0"/>
              </a:rPr>
              <a:t>(66%)</a:t>
            </a:r>
            <a:endParaRPr lang="en-US" sz="2600" b="1" dirty="0">
              <a:solidFill>
                <a:srgbClr val="06408C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04555" y="5712401"/>
            <a:ext cx="3124200" cy="73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55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Intergov’l Revenue</a:t>
            </a:r>
            <a:endParaRPr lang="en-US" sz="2300" b="1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lnSpc>
                <a:spcPct val="55000"/>
              </a:lnSpc>
              <a:spcBef>
                <a:spcPct val="50000"/>
              </a:spcBef>
            </a:pPr>
            <a:r>
              <a:rPr lang="en-US" sz="2600" b="1" dirty="0" smtClean="0">
                <a:solidFill>
                  <a:srgbClr val="C00000"/>
                </a:solidFill>
                <a:latin typeface="Arial" charset="0"/>
              </a:rPr>
              <a:t>10% </a:t>
            </a:r>
            <a:r>
              <a:rPr lang="en-US" sz="2600" b="1" dirty="0" smtClean="0">
                <a:solidFill>
                  <a:srgbClr val="06408C"/>
                </a:solidFill>
                <a:latin typeface="Arial" charset="0"/>
              </a:rPr>
              <a:t>(11%)</a:t>
            </a:r>
            <a:endParaRPr lang="en-US" sz="2600" b="1" dirty="0">
              <a:solidFill>
                <a:srgbClr val="06408C"/>
              </a:solidFill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971800" y="5410199"/>
            <a:ext cx="30480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Charges for Service</a:t>
            </a:r>
            <a:r>
              <a:rPr lang="en-US" sz="2200" b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9% </a:t>
            </a:r>
            <a:r>
              <a:rPr lang="en-US" sz="2400" b="1" dirty="0" smtClean="0">
                <a:solidFill>
                  <a:srgbClr val="06408C"/>
                </a:solidFill>
                <a:latin typeface="Arial" charset="0"/>
              </a:rPr>
              <a:t>(5%)</a:t>
            </a:r>
            <a:endParaRPr lang="en-US" sz="2400" b="1" dirty="0">
              <a:solidFill>
                <a:srgbClr val="06408C"/>
              </a:solidFill>
              <a:latin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477000" y="4568137"/>
            <a:ext cx="2743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300" b="1" dirty="0">
                <a:solidFill>
                  <a:schemeClr val="tx1"/>
                </a:solidFill>
                <a:latin typeface="Arial" charset="0"/>
              </a:rPr>
              <a:t>License/Permits</a:t>
            </a: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4</a:t>
            </a:r>
            <a:r>
              <a:rPr lang="en-US" sz="2200" b="1" dirty="0">
                <a:solidFill>
                  <a:srgbClr val="C00000"/>
                </a:solidFill>
                <a:latin typeface="Arial" charset="0"/>
              </a:rPr>
              <a:t>% </a:t>
            </a:r>
            <a:r>
              <a:rPr lang="en-US" sz="2400" b="1" dirty="0" smtClean="0">
                <a:solidFill>
                  <a:srgbClr val="06408C"/>
                </a:solidFill>
                <a:latin typeface="Arial" charset="0"/>
              </a:rPr>
              <a:t>(4</a:t>
            </a:r>
            <a:r>
              <a:rPr lang="en-US" sz="2200" b="1" dirty="0" smtClean="0">
                <a:solidFill>
                  <a:srgbClr val="06408C"/>
                </a:solidFill>
                <a:latin typeface="Arial" charset="0"/>
              </a:rPr>
              <a:t>%)</a:t>
            </a:r>
            <a:endParaRPr lang="en-US" sz="2200" b="1" dirty="0">
              <a:solidFill>
                <a:srgbClr val="06408C"/>
              </a:solidFill>
              <a:latin typeface="Aria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40324" y="5826019"/>
            <a:ext cx="2286000" cy="147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Fines/Forfeits 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en-US" sz="2200" b="1" dirty="0" smtClean="0">
                <a:solidFill>
                  <a:srgbClr val="C00000"/>
                </a:solidFill>
                <a:latin typeface="Arial" charset="0"/>
              </a:rPr>
              <a:t>% </a:t>
            </a:r>
            <a:r>
              <a:rPr lang="en-US" sz="2400" b="1" dirty="0" smtClean="0">
                <a:solidFill>
                  <a:srgbClr val="06408C"/>
                </a:solidFill>
                <a:latin typeface="Arial" charset="0"/>
              </a:rPr>
              <a:t>(2%)</a:t>
            </a:r>
            <a:endParaRPr lang="en-US" sz="2400" b="1" dirty="0">
              <a:solidFill>
                <a:srgbClr val="06408C"/>
              </a:solidFill>
              <a:latin typeface="Arial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en-US" sz="2000" dirty="0">
              <a:solidFill>
                <a:srgbClr val="008080"/>
              </a:solidFill>
              <a:latin typeface="Arial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endParaRPr lang="en-US" sz="2200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4373596"/>
            <a:ext cx="2286000" cy="133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Misc./Trans. 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7% </a:t>
            </a:r>
            <a:r>
              <a:rPr lang="en-US" sz="2400" b="1" dirty="0" smtClean="0">
                <a:solidFill>
                  <a:srgbClr val="06408C"/>
                </a:solidFill>
                <a:latin typeface="Arial" charset="0"/>
              </a:rPr>
              <a:t>(12%)</a:t>
            </a:r>
            <a:endParaRPr lang="en-US" sz="2200" b="1" dirty="0">
              <a:solidFill>
                <a:srgbClr val="06408C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2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expenditures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79483"/>
              </p:ext>
            </p:extLst>
          </p:nvPr>
        </p:nvGraphicFramePr>
        <p:xfrm>
          <a:off x="16933" y="1295400"/>
          <a:ext cx="901589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378"/>
                <a:gridCol w="1828800"/>
                <a:gridCol w="1737360"/>
                <a:gridCol w="1737360"/>
              </a:tblGrid>
              <a:tr h="548640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2019P</a:t>
                      </a:r>
                      <a:endParaRPr lang="en-US" sz="2000" b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2019R</a:t>
                      </a:r>
                      <a:endParaRPr lang="en-US" sz="2000" b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2020P</a:t>
                      </a:r>
                      <a:endParaRPr lang="en-US" sz="2000" b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Legislative/Executive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928,660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853,530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931,070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 Services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746,390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856,240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961,630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657,700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650,850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673,000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Safety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9,516,580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9,515,850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9,847,770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4,441,800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4,505,500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4,850,230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Development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1,574,280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1,576,120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1,629,150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Works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4,187,140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4,123,330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4,318,050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Recreation Services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1,968,070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1,971,560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2,029,820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$24,230,620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$24,262,980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$25,460,720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0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CE1627"/>
                </a:solidFill>
              </a:rPr>
              <a:t>2020</a:t>
            </a:r>
            <a:r>
              <a:rPr lang="en-US" dirty="0" smtClean="0"/>
              <a:t> (2019) proposed </a:t>
            </a:r>
            <a:r>
              <a:rPr lang="en-US" dirty="0"/>
              <a:t>b</a:t>
            </a:r>
            <a:r>
              <a:rPr lang="en-US" dirty="0" smtClean="0"/>
              <a:t>udget </a:t>
            </a:r>
            <a:br>
              <a:rPr lang="en-US" dirty="0" smtClean="0"/>
            </a:br>
            <a:r>
              <a:rPr lang="en-US" dirty="0" smtClean="0"/>
              <a:t>General Fund expenditures </a:t>
            </a:r>
            <a:endParaRPr lang="en-US" dirty="0"/>
          </a:p>
        </p:txBody>
      </p:sp>
      <p:graphicFrame>
        <p:nvGraphicFramePr>
          <p:cNvPr id="4" name="Object 41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145707"/>
              </p:ext>
            </p:extLst>
          </p:nvPr>
        </p:nvGraphicFramePr>
        <p:xfrm>
          <a:off x="709332" y="1699620"/>
          <a:ext cx="7315200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" name="Chart" r:id="rId3" imgW="7650521" imgH="3970010" progId="MSGraph.Chart.8">
                  <p:embed followColorScheme="full"/>
                </p:oleObj>
              </mc:Choice>
              <mc:Fallback>
                <p:oleObj name="Chart" r:id="rId3" imgW="7650521" imgH="397001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332" y="1699620"/>
                        <a:ext cx="7315200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00400" y="1676400"/>
            <a:ext cx="2333065" cy="73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Public Safety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CE1627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CE1627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CE1627"/>
                </a:solidFill>
                <a:latin typeface="Arial" charset="0"/>
              </a:rPr>
              <a:t>39%  </a:t>
            </a:r>
            <a:r>
              <a:rPr lang="en-US" sz="2400" b="1" dirty="0">
                <a:solidFill>
                  <a:srgbClr val="06408C"/>
                </a:solidFill>
                <a:latin typeface="Arial" charset="0"/>
              </a:rPr>
              <a:t>(</a:t>
            </a:r>
            <a:r>
              <a:rPr lang="en-US" sz="2400" b="1" dirty="0" smtClean="0">
                <a:solidFill>
                  <a:srgbClr val="06408C"/>
                </a:solidFill>
                <a:latin typeface="Arial" charset="0"/>
              </a:rPr>
              <a:t>39%)</a:t>
            </a:r>
            <a:endParaRPr lang="en-US" sz="2400" b="1" dirty="0">
              <a:solidFill>
                <a:srgbClr val="06408C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4597499"/>
            <a:ext cx="2209800" cy="85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40000"/>
              </a:spcBef>
            </a:pPr>
            <a:r>
              <a:rPr lang="en-US" sz="2600" dirty="0" smtClean="0">
                <a:solidFill>
                  <a:srgbClr val="CE1627"/>
                </a:solidFill>
                <a:latin typeface="Arial" charset="0"/>
              </a:rPr>
              <a:t>   </a:t>
            </a:r>
            <a:r>
              <a:rPr lang="en-US" sz="2400" b="1" dirty="0" smtClean="0">
                <a:solidFill>
                  <a:srgbClr val="CE1627"/>
                </a:solidFill>
                <a:latin typeface="Arial" charset="0"/>
              </a:rPr>
              <a:t>17% </a:t>
            </a:r>
            <a:r>
              <a:rPr lang="en-US" sz="2400" b="1" dirty="0" smtClean="0">
                <a:solidFill>
                  <a:srgbClr val="06408C"/>
                </a:solidFill>
                <a:latin typeface="Arial" charset="0"/>
              </a:rPr>
              <a:t>(17%)</a:t>
            </a:r>
            <a:endParaRPr lang="en-US" sz="2400" b="1" dirty="0">
              <a:solidFill>
                <a:srgbClr val="06408C"/>
              </a:solidFill>
              <a:latin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Public Works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9400" y="4676774"/>
            <a:ext cx="14478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CE1627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CE1627"/>
                </a:solidFill>
                <a:latin typeface="Arial" charset="0"/>
              </a:rPr>
              <a:t>6% </a:t>
            </a:r>
            <a:r>
              <a:rPr lang="en-US" sz="2400" b="1" dirty="0">
                <a:solidFill>
                  <a:srgbClr val="06408C"/>
                </a:solidFill>
                <a:latin typeface="Arial" charset="0"/>
              </a:rPr>
              <a:t>(6%)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Comm. Deve</a:t>
            </a:r>
            <a:r>
              <a:rPr lang="en-US" sz="2600" b="1" dirty="0">
                <a:solidFill>
                  <a:schemeClr val="tx1"/>
                </a:solidFill>
                <a:latin typeface="Arial" charset="0"/>
              </a:rPr>
              <a:t>l</a:t>
            </a:r>
            <a:r>
              <a:rPr lang="en-US" sz="2600" dirty="0">
                <a:solidFill>
                  <a:schemeClr val="tx1"/>
                </a:solidFill>
                <a:latin typeface="Arial" charset="0"/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0" y="4419600"/>
            <a:ext cx="1524000" cy="1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40000"/>
              </a:spcBef>
            </a:pPr>
            <a:r>
              <a:rPr lang="en-US" sz="2400" dirty="0">
                <a:solidFill>
                  <a:srgbClr val="CE1627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CE1627"/>
                </a:solidFill>
                <a:latin typeface="Arial" charset="0"/>
              </a:rPr>
              <a:t>4% </a:t>
            </a:r>
            <a:r>
              <a:rPr lang="en-US" sz="2400" b="1" dirty="0" smtClean="0">
                <a:solidFill>
                  <a:srgbClr val="06408C"/>
                </a:solidFill>
                <a:latin typeface="Arial" charset="0"/>
              </a:rPr>
              <a:t>(3%)</a:t>
            </a:r>
            <a:endParaRPr lang="en-US" sz="2400" b="1" dirty="0">
              <a:solidFill>
                <a:srgbClr val="06408C"/>
              </a:solidFill>
              <a:latin typeface="Arial" charset="0"/>
            </a:endParaRPr>
          </a:p>
          <a:p>
            <a:pPr eaLnBrk="0" hangingPunct="0">
              <a:lnSpc>
                <a:spcPct val="70000"/>
              </a:lnSpc>
              <a:spcBef>
                <a:spcPct val="4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Admin.      Service</a:t>
            </a:r>
            <a:endParaRPr lang="en-US" sz="2400" b="1" dirty="0">
              <a:solidFill>
                <a:schemeClr val="tx1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52782" y="4714775"/>
            <a:ext cx="1438835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CE1627"/>
                </a:solidFill>
                <a:latin typeface="Arial" charset="0"/>
              </a:rPr>
              <a:t>4</a:t>
            </a:r>
            <a:r>
              <a:rPr lang="en-US" sz="2400" b="1" dirty="0" smtClean="0">
                <a:solidFill>
                  <a:srgbClr val="CE1627"/>
                </a:solidFill>
                <a:latin typeface="Arial" charset="0"/>
              </a:rPr>
              <a:t>% </a:t>
            </a:r>
            <a:r>
              <a:rPr lang="en-US" sz="2400" b="1" dirty="0" smtClean="0">
                <a:solidFill>
                  <a:srgbClr val="06408C"/>
                </a:solidFill>
                <a:latin typeface="Arial" charset="0"/>
              </a:rPr>
              <a:t>(</a:t>
            </a:r>
            <a:r>
              <a:rPr lang="en-US" sz="2400" b="1" dirty="0">
                <a:solidFill>
                  <a:srgbClr val="06408C"/>
                </a:solidFill>
                <a:latin typeface="Arial" charset="0"/>
              </a:rPr>
              <a:t>4</a:t>
            </a:r>
            <a:r>
              <a:rPr lang="en-US" sz="2400" b="1" dirty="0" smtClean="0">
                <a:solidFill>
                  <a:srgbClr val="06408C"/>
                </a:solidFill>
                <a:latin typeface="Arial" charset="0"/>
              </a:rPr>
              <a:t>%)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</a:rPr>
              <a:t>Leg/Exc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2933700"/>
            <a:ext cx="2057400" cy="76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Recreation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CE1627"/>
                </a:solidFill>
                <a:latin typeface="Arial" charset="0"/>
              </a:rPr>
              <a:t> 8% </a:t>
            </a:r>
            <a:r>
              <a:rPr lang="en-US" sz="2400" b="1" dirty="0">
                <a:solidFill>
                  <a:srgbClr val="06408C"/>
                </a:solidFill>
                <a:latin typeface="Arial" charset="0"/>
              </a:rPr>
              <a:t>(8%)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91000" y="52197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315200" y="1960563"/>
            <a:ext cx="1066800" cy="173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40000"/>
              </a:spcBef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Fire</a:t>
            </a:r>
          </a:p>
          <a:p>
            <a:pPr eaLnBrk="0" hangingPunct="0">
              <a:lnSpc>
                <a:spcPct val="75000"/>
              </a:lnSpc>
              <a:spcBef>
                <a:spcPct val="40000"/>
              </a:spcBef>
            </a:pPr>
            <a:r>
              <a:rPr lang="en-US" sz="2400" b="1" dirty="0" smtClean="0">
                <a:solidFill>
                  <a:srgbClr val="CE1627"/>
                </a:solidFill>
                <a:latin typeface="Arial" charset="0"/>
              </a:rPr>
              <a:t>19%</a:t>
            </a:r>
            <a:endParaRPr lang="en-US" sz="2400" b="1" dirty="0">
              <a:solidFill>
                <a:srgbClr val="CE1627"/>
              </a:solidFill>
              <a:latin typeface="Arial" charset="0"/>
            </a:endParaRPr>
          </a:p>
          <a:p>
            <a:pPr eaLnBrk="0" hangingPunct="0">
              <a:lnSpc>
                <a:spcPct val="75000"/>
              </a:lnSpc>
              <a:spcBef>
                <a:spcPct val="40000"/>
              </a:spcBef>
            </a:pPr>
            <a:r>
              <a:rPr lang="en-US" sz="2400" b="1" dirty="0" smtClean="0">
                <a:solidFill>
                  <a:srgbClr val="06408C"/>
                </a:solidFill>
                <a:latin typeface="Arial" charset="0"/>
              </a:rPr>
              <a:t>(19%)</a:t>
            </a:r>
            <a:r>
              <a:rPr lang="en-US" sz="2400" dirty="0" smtClean="0">
                <a:solidFill>
                  <a:srgbClr val="06408C"/>
                </a:solidFill>
                <a:latin typeface="Arial" charset="0"/>
              </a:rPr>
              <a:t> </a:t>
            </a:r>
            <a:endParaRPr lang="en-US" sz="2400" dirty="0">
              <a:solidFill>
                <a:srgbClr val="06408C"/>
              </a:solidFill>
              <a:latin typeface="Arial" charset="0"/>
            </a:endParaRPr>
          </a:p>
          <a:p>
            <a:pPr eaLnBrk="0" hangingPunct="0">
              <a:lnSpc>
                <a:spcPct val="50000"/>
              </a:lnSpc>
              <a:spcBef>
                <a:spcPct val="4000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1400" y="3543502"/>
            <a:ext cx="16002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400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</a:rPr>
              <a:t>Transfers</a:t>
            </a:r>
            <a:endParaRPr lang="en-US" sz="2400" b="1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75000"/>
              </a:lnSpc>
              <a:spcBef>
                <a:spcPct val="40000"/>
              </a:spcBef>
            </a:pPr>
            <a:r>
              <a:rPr lang="en-US" sz="2400" b="1" dirty="0" smtClean="0">
                <a:solidFill>
                  <a:srgbClr val="CE1627"/>
                </a:solidFill>
                <a:latin typeface="Arial" charset="0"/>
              </a:rPr>
              <a:t>1% </a:t>
            </a:r>
            <a:r>
              <a:rPr lang="en-US" sz="2400" b="1" dirty="0" smtClean="0">
                <a:solidFill>
                  <a:srgbClr val="06408C"/>
                </a:solidFill>
                <a:latin typeface="Arial" charset="0"/>
              </a:rPr>
              <a:t>(1%)</a:t>
            </a:r>
            <a:endParaRPr lang="en-US" sz="2400" b="1" dirty="0">
              <a:solidFill>
                <a:srgbClr val="06408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0337" y="4953000"/>
            <a:ext cx="1337982" cy="77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40000"/>
              </a:spcBef>
            </a:pPr>
            <a:r>
              <a:rPr lang="en-US" sz="2400" b="1" dirty="0" smtClean="0">
                <a:solidFill>
                  <a:srgbClr val="CE1627"/>
                </a:solidFill>
                <a:latin typeface="Arial" charset="0"/>
              </a:rPr>
              <a:t>2%</a:t>
            </a:r>
            <a:r>
              <a:rPr lang="en-US" b="1" dirty="0" smtClean="0">
                <a:solidFill>
                  <a:srgbClr val="CE1627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6408C"/>
                </a:solidFill>
                <a:latin typeface="Arial" charset="0"/>
              </a:rPr>
              <a:t>(</a:t>
            </a:r>
            <a:r>
              <a:rPr lang="en-US" sz="2400" b="1" dirty="0">
                <a:solidFill>
                  <a:srgbClr val="06408C"/>
                </a:solidFill>
                <a:latin typeface="Arial" charset="0"/>
              </a:rPr>
              <a:t>3%</a:t>
            </a:r>
            <a:r>
              <a:rPr lang="en-US" b="1" dirty="0">
                <a:solidFill>
                  <a:srgbClr val="06408C"/>
                </a:solidFill>
                <a:latin typeface="Arial" charset="0"/>
              </a:rPr>
              <a:t>)</a:t>
            </a:r>
          </a:p>
          <a:p>
            <a:pPr eaLnBrk="0" hangingPunct="0">
              <a:lnSpc>
                <a:spcPct val="70000"/>
              </a:lnSpc>
              <a:spcBef>
                <a:spcPct val="40000"/>
              </a:spcBef>
            </a:pPr>
            <a:r>
              <a:rPr lang="en-US" sz="2400" b="1" dirty="0" smtClean="0">
                <a:latin typeface="Arial" charset="0"/>
              </a:rPr>
              <a:t>Finance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50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2020 proposed </a:t>
            </a:r>
            <a:r>
              <a:rPr lang="en-US" dirty="0"/>
              <a:t>b</a:t>
            </a:r>
            <a:r>
              <a:rPr lang="en-US" dirty="0" smtClean="0"/>
              <a:t>udget General Fund expenditures </a:t>
            </a:r>
            <a:endParaRPr lang="en-US" dirty="0"/>
          </a:p>
        </p:txBody>
      </p:sp>
      <p:graphicFrame>
        <p:nvGraphicFramePr>
          <p:cNvPr id="4" name="Objec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719197"/>
              </p:ext>
            </p:extLst>
          </p:nvPr>
        </p:nvGraphicFramePr>
        <p:xfrm>
          <a:off x="377825" y="2054225"/>
          <a:ext cx="8418513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Chart" r:id="rId3" imgW="7734361" imgH="3495690" progId="MSGraph.Chart.8">
                  <p:embed followColorScheme="full"/>
                </p:oleObj>
              </mc:Choice>
              <mc:Fallback>
                <p:oleObj name="Chart" r:id="rId3" imgW="7734361" imgH="349569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2054225"/>
                        <a:ext cx="8418513" cy="380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919287"/>
            <a:ext cx="8763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    Public Safety/Public Works/Fire = 75</a:t>
            </a:r>
            <a:r>
              <a:rPr lang="en-US" sz="2400" dirty="0" smtClean="0">
                <a:latin typeface="Arial" charset="0"/>
              </a:rPr>
              <a:t>%($19,016,050)</a:t>
            </a:r>
            <a:endParaRPr lang="en-US" sz="2400" dirty="0">
              <a:latin typeface="Arial" charset="0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3600" dirty="0">
                <a:solidFill>
                  <a:schemeClr val="accent1"/>
                </a:solidFill>
                <a:latin typeface="Arial" charset="0"/>
              </a:rPr>
              <a:t>	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37C03"/>
                </a:solidFill>
                <a:latin typeface="Arial" charset="0"/>
              </a:rPr>
              <a:t>     </a:t>
            </a:r>
            <a:endParaRPr lang="en-US" sz="2400" dirty="0">
              <a:solidFill>
                <a:schemeClr val="accent1"/>
              </a:solidFill>
              <a:latin typeface="Arial" charset="0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endParaRPr lang="en-US" sz="2600" dirty="0">
              <a:solidFill>
                <a:srgbClr val="037C03"/>
              </a:solidFill>
              <a:latin typeface="Arial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191000" y="5348287"/>
            <a:ext cx="9144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General Fund Tax Levy = $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17,311,530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history </a:t>
            </a:r>
            <a:endParaRPr lang="en-US" dirty="0"/>
          </a:p>
        </p:txBody>
      </p:sp>
      <p:graphicFrame>
        <p:nvGraphicFramePr>
          <p:cNvPr id="4" name="Objec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152913"/>
              </p:ext>
            </p:extLst>
          </p:nvPr>
        </p:nvGraphicFramePr>
        <p:xfrm>
          <a:off x="142875" y="1854200"/>
          <a:ext cx="8848725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" name="Chart" r:id="rId3" imgW="8854476" imgH="4724482" progId="MSGraph.Chart.8">
                  <p:embed followColorScheme="full"/>
                </p:oleObj>
              </mc:Choice>
              <mc:Fallback>
                <p:oleObj name="Chart" r:id="rId3" imgW="8854476" imgH="4724482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854200"/>
                        <a:ext cx="8848725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00137" y="1600200"/>
            <a:ext cx="7162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lIns="92075" tIns="46038" rIns="92075" bIns="46038" anchor="b"/>
          <a:lstStyle/>
          <a:p>
            <a:pPr algn="ctr" eaLnBrk="0" hangingPunct="0">
              <a:lnSpc>
                <a:spcPct val="90000"/>
              </a:lnSpc>
              <a:buSzPct val="75000"/>
              <a:defRPr/>
            </a:pPr>
            <a:r>
              <a:rPr lang="en-US" sz="3600" dirty="0">
                <a:latin typeface="Arial" charset="0"/>
              </a:rPr>
              <a:t>Average increase of </a:t>
            </a:r>
            <a:r>
              <a:rPr lang="en-US" sz="3600" dirty="0" smtClean="0">
                <a:latin typeface="Arial" charset="0"/>
              </a:rPr>
              <a:t>3.10%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289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Full-time </a:t>
            </a:r>
            <a:r>
              <a:rPr lang="en-US" dirty="0"/>
              <a:t>r</a:t>
            </a:r>
            <a:r>
              <a:rPr lang="en-US" dirty="0" smtClean="0"/>
              <a:t>egular </a:t>
            </a:r>
            <a:r>
              <a:rPr lang="en-US" dirty="0"/>
              <a:t>p</a:t>
            </a:r>
            <a:r>
              <a:rPr lang="en-US" dirty="0" smtClean="0"/>
              <a:t>ersonnel </a:t>
            </a:r>
            <a:endParaRPr lang="en-US" dirty="0"/>
          </a:p>
        </p:txBody>
      </p:sp>
      <p:graphicFrame>
        <p:nvGraphicFramePr>
          <p:cNvPr id="4" name="Object 1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296836"/>
              </p:ext>
            </p:extLst>
          </p:nvPr>
        </p:nvGraphicFramePr>
        <p:xfrm>
          <a:off x="457200" y="1981200"/>
          <a:ext cx="84582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2" name="Chart" r:id="rId3" imgW="7886692" imgH="4602521" progId="MSGraph.Chart.8">
                  <p:embed followColorScheme="full"/>
                </p:oleObj>
              </mc:Choice>
              <mc:Fallback>
                <p:oleObj name="Chart" r:id="rId3" imgW="7886692" imgH="4602521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84582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92981" y="18288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>
              <a:lnSpc>
                <a:spcPct val="90000"/>
              </a:lnSpc>
            </a:pPr>
            <a:r>
              <a:rPr lang="en-US" sz="28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199 Full-Time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Budgeted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Positions </a:t>
            </a:r>
            <a:endParaRPr lang="en-US" sz="2800" dirty="0" smtClean="0">
              <a:latin typeface="Arial" charset="0"/>
            </a:endParaRPr>
          </a:p>
          <a:p>
            <a:pPr marL="1371600" lvl="2" indent="-457200" eaLnBrk="0" hangingPunct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</a:rPr>
              <a:t>4 new positions in 2019</a:t>
            </a:r>
          </a:p>
          <a:p>
            <a:pPr marL="1371600" lvl="2" indent="-457200" eaLnBrk="0" hangingPunct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</a:rPr>
              <a:t>2 new positions in 2020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solidFill>
                  <a:srgbClr val="FF9900"/>
                </a:solidFill>
                <a:latin typeface="Arial" charset="0"/>
              </a:rPr>
              <a:t> </a:t>
            </a:r>
            <a:br>
              <a:rPr lang="en-US" sz="2800" dirty="0">
                <a:solidFill>
                  <a:srgbClr val="FF9900"/>
                </a:solidFill>
                <a:latin typeface="Arial" charset="0"/>
              </a:rPr>
            </a:br>
            <a:r>
              <a:rPr lang="en-US" sz="2800" dirty="0">
                <a:solidFill>
                  <a:srgbClr val="FF9900"/>
                </a:solidFill>
                <a:latin typeface="Arial" charset="0"/>
              </a:rPr>
              <a:t> </a:t>
            </a:r>
            <a:br>
              <a:rPr lang="en-US" sz="2800" dirty="0">
                <a:solidFill>
                  <a:srgbClr val="FF9900"/>
                </a:solidFill>
                <a:latin typeface="Arial" charset="0"/>
              </a:rPr>
            </a:br>
            <a:r>
              <a:rPr lang="en-US" sz="2800" dirty="0">
                <a:solidFill>
                  <a:srgbClr val="FF9900"/>
                </a:solidFill>
                <a:latin typeface="Arial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246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6408C"/>
                </a:solidFill>
              </a:rPr>
              <a:t>Timetable and key </a:t>
            </a:r>
            <a:r>
              <a:rPr lang="en-US" dirty="0"/>
              <a:t>e</a:t>
            </a:r>
            <a:r>
              <a:rPr lang="en-US" dirty="0" smtClean="0">
                <a:solidFill>
                  <a:srgbClr val="06408C"/>
                </a:solidFill>
              </a:rPr>
              <a:t>vents </a:t>
            </a:r>
            <a:endParaRPr lang="en-US" dirty="0">
              <a:solidFill>
                <a:srgbClr val="06408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financial strategies (Spring) </a:t>
            </a:r>
          </a:p>
          <a:p>
            <a:r>
              <a:rPr lang="en-US" dirty="0" smtClean="0"/>
              <a:t>Amend financial strategies, preliminary budget</a:t>
            </a:r>
            <a:r>
              <a:rPr lang="en-US" dirty="0"/>
              <a:t> </a:t>
            </a:r>
            <a:r>
              <a:rPr lang="en-US" dirty="0" smtClean="0"/>
              <a:t>and goal setting (Summer)</a:t>
            </a:r>
          </a:p>
          <a:p>
            <a:r>
              <a:rPr lang="en-US" dirty="0" smtClean="0"/>
              <a:t>Department budget meetings (July)</a:t>
            </a:r>
          </a:p>
          <a:p>
            <a:r>
              <a:rPr lang="en-US" dirty="0" smtClean="0"/>
              <a:t>Budget study session (August 27)</a:t>
            </a:r>
          </a:p>
          <a:p>
            <a:r>
              <a:rPr lang="en-US" dirty="0" smtClean="0"/>
              <a:t>Adopt preliminary levy (September 10) </a:t>
            </a:r>
          </a:p>
          <a:p>
            <a:r>
              <a:rPr lang="en-US" dirty="0" smtClean="0"/>
              <a:t>Truth in taxation hearing (November 26)</a:t>
            </a:r>
          </a:p>
          <a:p>
            <a:r>
              <a:rPr lang="en-US" dirty="0" smtClean="0"/>
              <a:t>Certify final levy (December 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2020 </a:t>
            </a:r>
            <a:r>
              <a:rPr lang="en-US" dirty="0"/>
              <a:t>p</a:t>
            </a:r>
            <a:r>
              <a:rPr lang="en-US" dirty="0" smtClean="0"/>
              <a:t>roposed </a:t>
            </a:r>
            <a:r>
              <a:rPr lang="en-US" dirty="0"/>
              <a:t>l</a:t>
            </a:r>
            <a:r>
              <a:rPr lang="en-US" dirty="0" smtClean="0"/>
              <a:t>evy </a:t>
            </a:r>
            <a:br>
              <a:rPr lang="en-US" dirty="0" smtClean="0"/>
            </a:br>
            <a:r>
              <a:rPr lang="en-US" dirty="0" smtClean="0"/>
              <a:t>estimated </a:t>
            </a:r>
            <a:r>
              <a:rPr lang="en-US" dirty="0"/>
              <a:t>i</a:t>
            </a:r>
            <a:r>
              <a:rPr lang="en-US" dirty="0" smtClean="0"/>
              <a:t>mpact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$250,000 </a:t>
            </a:r>
            <a:r>
              <a:rPr lang="en-US" dirty="0"/>
              <a:t>property </a:t>
            </a:r>
          </a:p>
          <a:p>
            <a:pPr marL="685800" lvl="1" indent="-228600">
              <a:lnSpc>
                <a:spcPct val="110000"/>
              </a:lnSpc>
              <a:spcBef>
                <a:spcPts val="900"/>
              </a:spcBef>
            </a:pPr>
            <a:r>
              <a:rPr lang="en-US" sz="2400" dirty="0"/>
              <a:t>City </a:t>
            </a:r>
            <a:r>
              <a:rPr lang="en-US" sz="2400" dirty="0" smtClean="0"/>
              <a:t>Portion - Tax 2019</a:t>
            </a:r>
            <a:r>
              <a:rPr lang="en-US" sz="2400" dirty="0"/>
              <a:t>			</a:t>
            </a:r>
            <a:r>
              <a:rPr lang="en-US" sz="2400" dirty="0" smtClean="0"/>
              <a:t>$1,331.85</a:t>
            </a:r>
            <a:endParaRPr lang="en-US" sz="2400" dirty="0"/>
          </a:p>
          <a:p>
            <a:pPr marL="685800" lvl="1" indent="-228600">
              <a:lnSpc>
                <a:spcPct val="110000"/>
              </a:lnSpc>
              <a:spcBef>
                <a:spcPts val="900"/>
              </a:spcBef>
            </a:pPr>
            <a:r>
              <a:rPr lang="en-US" sz="2400" dirty="0"/>
              <a:t>City </a:t>
            </a:r>
            <a:r>
              <a:rPr lang="en-US" sz="2400" dirty="0" smtClean="0"/>
              <a:t>Portion - Tax 2020</a:t>
            </a:r>
            <a:r>
              <a:rPr lang="en-US" sz="2400" dirty="0"/>
              <a:t>			</a:t>
            </a:r>
            <a:r>
              <a:rPr lang="en-US" sz="2400" dirty="0" smtClean="0"/>
              <a:t>$1,341.08</a:t>
            </a:r>
            <a:endParaRPr lang="en-US" sz="2400" dirty="0"/>
          </a:p>
          <a:p>
            <a:pPr marL="685800" lvl="1" indent="-228600">
              <a:lnSpc>
                <a:spcPct val="110000"/>
              </a:lnSpc>
              <a:spcBef>
                <a:spcPts val="900"/>
              </a:spcBef>
            </a:pPr>
            <a:r>
              <a:rPr lang="en-US" sz="2400" dirty="0"/>
              <a:t>City </a:t>
            </a:r>
            <a:r>
              <a:rPr lang="en-US" sz="2400" dirty="0" smtClean="0"/>
              <a:t>Portion - Tax 2020 (5.2% </a:t>
            </a:r>
            <a:r>
              <a:rPr lang="en-US" sz="2400" dirty="0"/>
              <a:t>emv</a:t>
            </a:r>
            <a:r>
              <a:rPr lang="en-US" sz="2400" dirty="0" smtClean="0"/>
              <a:t>)		$1,410.81 </a:t>
            </a:r>
            <a:endParaRPr lang="en-US" sz="2400" dirty="0"/>
          </a:p>
          <a:p>
            <a:pPr lvl="2">
              <a:spcBef>
                <a:spcPts val="72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$</a:t>
            </a:r>
            <a:r>
              <a:rPr lang="en-US" sz="2000" dirty="0" smtClean="0">
                <a:solidFill>
                  <a:srgbClr val="FF0000"/>
                </a:solidFill>
              </a:rPr>
              <a:t>9.23 </a:t>
            </a:r>
            <a:r>
              <a:rPr lang="en-US" sz="2000" dirty="0" smtClean="0">
                <a:solidFill>
                  <a:srgbClr val="FF0000"/>
                </a:solidFill>
              </a:rPr>
              <a:t>increase</a:t>
            </a:r>
            <a:r>
              <a:rPr lang="en-US" sz="2000" dirty="0" smtClean="0">
                <a:solidFill>
                  <a:srgbClr val="CE1627"/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000" dirty="0" smtClean="0">
                <a:solidFill>
                  <a:srgbClr val="FF0000"/>
                </a:solidFill>
              </a:rPr>
              <a:t>$.77</a:t>
            </a:r>
            <a:r>
              <a:rPr lang="en-US" sz="2000" dirty="0" smtClean="0">
                <a:solidFill>
                  <a:srgbClr val="CE1627"/>
                </a:solidFill>
              </a:rPr>
              <a:t> </a:t>
            </a:r>
            <a:r>
              <a:rPr lang="en-US" sz="2000" dirty="0"/>
              <a:t>per month in </a:t>
            </a:r>
            <a:r>
              <a:rPr lang="en-US" sz="2000" dirty="0" smtClean="0"/>
              <a:t>City </a:t>
            </a:r>
            <a:r>
              <a:rPr lang="en-US" sz="2000" dirty="0"/>
              <a:t>property tax portion with no change in </a:t>
            </a:r>
            <a:r>
              <a:rPr lang="en-US" sz="2000" dirty="0" smtClean="0"/>
              <a:t>Market Value </a:t>
            </a:r>
            <a:endParaRPr lang="en-US" sz="2000" dirty="0"/>
          </a:p>
          <a:p>
            <a:pPr lvl="2">
              <a:spcBef>
                <a:spcPts val="72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$78.96 increase</a:t>
            </a:r>
            <a:r>
              <a:rPr lang="en-US" sz="2000" dirty="0" smtClean="0">
                <a:solidFill>
                  <a:srgbClr val="CE1627"/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000" dirty="0" smtClean="0">
                <a:solidFill>
                  <a:srgbClr val="FF0000"/>
                </a:solidFill>
              </a:rPr>
              <a:t>$6.58</a:t>
            </a:r>
            <a:r>
              <a:rPr lang="en-US" sz="2000" dirty="0" smtClean="0">
                <a:solidFill>
                  <a:srgbClr val="CE1627"/>
                </a:solidFill>
              </a:rPr>
              <a:t> </a:t>
            </a:r>
            <a:r>
              <a:rPr lang="en-US" sz="2000" dirty="0" smtClean="0"/>
              <a:t>per </a:t>
            </a:r>
            <a:r>
              <a:rPr lang="en-US" sz="2000" dirty="0"/>
              <a:t>month in </a:t>
            </a:r>
            <a:r>
              <a:rPr lang="en-US" sz="2000" dirty="0" smtClean="0"/>
              <a:t>City </a:t>
            </a:r>
            <a:r>
              <a:rPr lang="en-US" sz="2000" dirty="0"/>
              <a:t>property tax portion with estimated </a:t>
            </a:r>
            <a:r>
              <a:rPr lang="en-US" sz="2000" dirty="0" smtClean="0"/>
              <a:t>5.2% increase in Market Value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2020 </a:t>
            </a:r>
            <a:r>
              <a:rPr lang="en-US" dirty="0"/>
              <a:t>p</a:t>
            </a:r>
            <a:r>
              <a:rPr lang="en-US" dirty="0" smtClean="0"/>
              <a:t>roposed </a:t>
            </a:r>
            <a:r>
              <a:rPr lang="en-US" dirty="0"/>
              <a:t>b</a:t>
            </a:r>
            <a:r>
              <a:rPr lang="en-US" dirty="0" smtClean="0"/>
              <a:t>udget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2020 Capital Improvement Budget </a:t>
            </a:r>
          </a:p>
          <a:p>
            <a:pPr lvl="1"/>
            <a:r>
              <a:rPr lang="en-US" sz="2400" dirty="0" smtClean="0"/>
              <a:t>Total 2020 budget - $18,285,980</a:t>
            </a:r>
          </a:p>
          <a:p>
            <a:pPr lvl="1"/>
            <a:r>
              <a:rPr lang="en-US" sz="2400" dirty="0" smtClean="0"/>
              <a:t>Major projects include:</a:t>
            </a:r>
          </a:p>
          <a:p>
            <a:pPr lvl="2"/>
            <a:r>
              <a:rPr lang="en-US" sz="2000" dirty="0" smtClean="0"/>
              <a:t>Continuation of 66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Street</a:t>
            </a:r>
          </a:p>
          <a:p>
            <a:pPr lvl="2"/>
            <a:r>
              <a:rPr lang="en-US" sz="2000" dirty="0" smtClean="0"/>
              <a:t>Continuation of </a:t>
            </a:r>
            <a:r>
              <a:rPr lang="en-US" sz="2000" dirty="0" err="1" smtClean="0"/>
              <a:t>Lyndale</a:t>
            </a:r>
            <a:r>
              <a:rPr lang="en-US" sz="2000" dirty="0" smtClean="0"/>
              <a:t> Avenue </a:t>
            </a:r>
          </a:p>
          <a:p>
            <a:pPr lvl="2"/>
            <a:r>
              <a:rPr lang="en-US" sz="2000" dirty="0" smtClean="0"/>
              <a:t>Ice Arena Refrigeration Project</a:t>
            </a:r>
          </a:p>
          <a:p>
            <a:pPr lvl="2"/>
            <a:r>
              <a:rPr lang="en-US" sz="2000" dirty="0" smtClean="0"/>
              <a:t>Mill and Overlay Project </a:t>
            </a:r>
          </a:p>
          <a:p>
            <a:pPr lvl="2"/>
            <a:r>
              <a:rPr lang="en-US" sz="2000" dirty="0" smtClean="0"/>
              <a:t>Utility Projects </a:t>
            </a:r>
          </a:p>
          <a:p>
            <a:pPr lvl="2"/>
            <a:r>
              <a:rPr lang="en-US" sz="2000" dirty="0" smtClean="0"/>
              <a:t>Recreation Projects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61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2020 proposed </a:t>
            </a:r>
            <a:r>
              <a:rPr lang="en-US" dirty="0"/>
              <a:t>b</a:t>
            </a:r>
            <a:r>
              <a:rPr lang="en-US" dirty="0" smtClean="0"/>
              <a:t>udget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92500"/>
          </a:bodyPr>
          <a:lstStyle/>
          <a:p>
            <a:r>
              <a:rPr lang="en-US" sz="3500" dirty="0" smtClean="0"/>
              <a:t>Rolling Stock/Equipment - Purchases 2020</a:t>
            </a:r>
          </a:p>
          <a:p>
            <a:pPr lvl="1"/>
            <a:r>
              <a:rPr lang="en-US" dirty="0" smtClean="0"/>
              <a:t>Total Cost of Equipment &gt; $1,000,000</a:t>
            </a:r>
          </a:p>
          <a:p>
            <a:pPr lvl="1"/>
            <a:r>
              <a:rPr lang="en-US" dirty="0" smtClean="0"/>
              <a:t>General Tax Levy only $815,000</a:t>
            </a:r>
          </a:p>
          <a:p>
            <a:pPr lvl="1"/>
            <a:r>
              <a:rPr lang="en-US" dirty="0" smtClean="0"/>
              <a:t>Central Garage and IT Cash Flow Transfers In </a:t>
            </a:r>
          </a:p>
          <a:p>
            <a:pPr lvl="1"/>
            <a:r>
              <a:rPr lang="en-US" dirty="0" smtClean="0"/>
              <a:t>Dump Truck</a:t>
            </a:r>
          </a:p>
          <a:p>
            <a:pPr lvl="1"/>
            <a:r>
              <a:rPr lang="en-US" dirty="0" smtClean="0"/>
              <a:t>Two Sidewalk Plows</a:t>
            </a:r>
          </a:p>
          <a:p>
            <a:pPr lvl="1"/>
            <a:r>
              <a:rPr lang="en-US" dirty="0" smtClean="0"/>
              <a:t>Three Detective Hybrid Vehicles </a:t>
            </a:r>
          </a:p>
          <a:p>
            <a:pPr lvl="1"/>
            <a:r>
              <a:rPr lang="en-US" dirty="0" smtClean="0"/>
              <a:t>Two Interceptor Squads </a:t>
            </a:r>
          </a:p>
          <a:p>
            <a:pPr lvl="1"/>
            <a:r>
              <a:rPr lang="en-US" dirty="0" smtClean="0"/>
              <a:t>Computer Network Infrastructure &amp; Equipment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Fund -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267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600" b="1" u="sng" dirty="0" smtClean="0"/>
              <a:t>2020 Proposed Rates</a:t>
            </a:r>
          </a:p>
          <a:p>
            <a:pPr marL="0" indent="0" algn="ctr">
              <a:buNone/>
            </a:pPr>
            <a:endParaRPr lang="en-US" sz="1800" b="1" u="sng" dirty="0" smtClean="0"/>
          </a:p>
          <a:p>
            <a:pPr marL="0" indent="0" algn="ctr">
              <a:buNone/>
            </a:pPr>
            <a:r>
              <a:rPr lang="en-US" sz="7400" u="sng" dirty="0" smtClean="0"/>
              <a:t>Residential Water Rates</a:t>
            </a:r>
            <a:endParaRPr lang="en-US" sz="7400" u="sng" dirty="0"/>
          </a:p>
          <a:p>
            <a:pPr marL="0" indent="0">
              <a:buNone/>
            </a:pPr>
            <a:r>
              <a:rPr lang="en-US" sz="8800" dirty="0" smtClean="0"/>
              <a:t>0-15,000 gals		</a:t>
            </a:r>
            <a:r>
              <a:rPr lang="en-US" sz="8800" dirty="0"/>
              <a:t>	</a:t>
            </a:r>
            <a:r>
              <a:rPr lang="en-US" sz="8800" dirty="0" smtClean="0"/>
              <a:t>$4.10	.20/1,000 gal. increase</a:t>
            </a:r>
          </a:p>
          <a:p>
            <a:pPr marL="0" indent="0">
              <a:buNone/>
            </a:pPr>
            <a:r>
              <a:rPr lang="en-US" sz="8800" dirty="0" smtClean="0"/>
              <a:t>15,001-25,000 gals		$4.92	.23/1,000 gal. increase</a:t>
            </a:r>
          </a:p>
          <a:p>
            <a:pPr marL="0" indent="0">
              <a:buNone/>
            </a:pPr>
            <a:r>
              <a:rPr lang="en-US" sz="8800" dirty="0" smtClean="0"/>
              <a:t>Over 25,000 gals		$5.92	.28/1,000 gal. increase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 algn="ctr">
              <a:buNone/>
            </a:pPr>
            <a:r>
              <a:rPr lang="en-US" sz="7400" u="sng" dirty="0" smtClean="0"/>
              <a:t>Fixed Quarterly Service Charge</a:t>
            </a:r>
          </a:p>
          <a:p>
            <a:pPr marL="0" indent="0">
              <a:buNone/>
            </a:pPr>
            <a:r>
              <a:rPr lang="en-US" sz="8800" dirty="0" smtClean="0"/>
              <a:t>2019		$10.00</a:t>
            </a:r>
          </a:p>
          <a:p>
            <a:pPr marL="0" indent="0">
              <a:buNone/>
            </a:pPr>
            <a:r>
              <a:rPr lang="en-US" sz="8800" dirty="0" smtClean="0"/>
              <a:t>2020		$10.00</a:t>
            </a:r>
            <a:endParaRPr lang="en-US" sz="8800" dirty="0"/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8800" dirty="0" smtClean="0"/>
              <a:t>$2,104,198 - Cash Balance (October 2019)</a:t>
            </a:r>
          </a:p>
          <a:p>
            <a:pPr marL="457200" lvl="1" indent="0">
              <a:buNone/>
            </a:pPr>
            <a:endParaRPr lang="en-US" sz="8800" strike="sngStrike" dirty="0"/>
          </a:p>
        </p:txBody>
      </p:sp>
    </p:spTree>
    <p:extLst>
      <p:ext uri="{BB962C8B-B14F-4D97-AF65-F5344CB8AC3E}">
        <p14:creationId xmlns:p14="http://schemas.microsoft.com/office/powerpoint/2010/main" val="37095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Fund - </a:t>
            </a:r>
            <a:r>
              <a:rPr lang="en-US" dirty="0" smtClean="0"/>
              <a:t>Wastewater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2020 </a:t>
            </a:r>
            <a:r>
              <a:rPr lang="en-US" sz="2800" dirty="0"/>
              <a:t>Proposed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$5.91 per 1,000 gallons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$0.28/1,000 gallons increase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For typical user (7,500 gallons/quarter) the proposed sewer rate increase is approximately $2.10 per quarter.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MCES Charges - $2,550,770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$2,414,725 – Cash </a:t>
            </a:r>
            <a:r>
              <a:rPr lang="en-US" sz="2800" dirty="0"/>
              <a:t>Balance </a:t>
            </a:r>
            <a:r>
              <a:rPr lang="en-US" sz="2800" dirty="0" smtClean="0"/>
              <a:t>(October 2019)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Fund - </a:t>
            </a:r>
            <a:r>
              <a:rPr lang="en-US" dirty="0" err="1" smtClean="0"/>
              <a:t>Stormwater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2020 </a:t>
            </a:r>
            <a:r>
              <a:rPr lang="en-US" u="sng" dirty="0"/>
              <a:t>Proposed </a:t>
            </a:r>
            <a:r>
              <a:rPr lang="en-US" u="sng" dirty="0" smtClean="0"/>
              <a:t>Flat Rate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$20.35 for 2020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$1.33 increase per quarter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$2,577,887 – Cash </a:t>
            </a:r>
            <a:r>
              <a:rPr lang="en-US" dirty="0"/>
              <a:t>Balance </a:t>
            </a:r>
            <a:r>
              <a:rPr lang="en-US" dirty="0" smtClean="0"/>
              <a:t>(October 2019)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162800" cy="838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Rationale for Rate Increases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5129" y="1905000"/>
            <a:ext cx="8381999" cy="4572000"/>
          </a:xfrm>
          <a:prstGeom prst="rect">
            <a:avLst/>
          </a:prstGeom>
        </p:spPr>
        <p:txBody>
          <a:bodyPr/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/>
              <a:buChar char="o"/>
              <a:defRPr sz="2400" b="1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D93192"/>
              </a:buClr>
              <a:buSzPct val="80000"/>
              <a:buFont typeface="Monotype Sorts"/>
              <a:buChar char="4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E3BEFF"/>
              </a:buClr>
              <a:buSzPct val="70000"/>
              <a:buFont typeface="Monotype Sorts"/>
              <a:buChar char="ç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Monotype Sorts"/>
              <a:buChar char="l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33CC"/>
              </a:buClr>
              <a:buFont typeface="Wingdings" panose="05000000000000000000" pitchFamily="2" charset="2"/>
              <a:buChar char="q"/>
            </a:pPr>
            <a:r>
              <a:rPr lang="en-US" sz="3200" u="none" kern="0" dirty="0" smtClean="0">
                <a:cs typeface="Arial" panose="020B0604020202020204" pitchFamily="34" charset="0"/>
              </a:rPr>
              <a:t>Outstanding debt within the Utility funds</a:t>
            </a:r>
          </a:p>
          <a:p>
            <a:pPr>
              <a:buClr>
                <a:srgbClr val="0033CC"/>
              </a:buClr>
              <a:buFont typeface="Wingdings" panose="05000000000000000000" pitchFamily="2" charset="2"/>
              <a:buChar char="q"/>
            </a:pPr>
            <a:r>
              <a:rPr lang="en-US" sz="3200" u="none" kern="0" dirty="0" smtClean="0">
                <a:cs typeface="Arial" panose="020B0604020202020204" pitchFamily="34" charset="0"/>
              </a:rPr>
              <a:t>Capital infrastructure needs and requirements</a:t>
            </a:r>
          </a:p>
          <a:p>
            <a:pPr>
              <a:buClr>
                <a:srgbClr val="0033CC"/>
              </a:buClr>
              <a:buFont typeface="Wingdings" panose="05000000000000000000" pitchFamily="2" charset="2"/>
              <a:buChar char="q"/>
            </a:pPr>
            <a:r>
              <a:rPr lang="en-US" sz="3200" u="none" kern="0" dirty="0" smtClean="0">
                <a:cs typeface="Arial" panose="020B0604020202020204" pitchFamily="34" charset="0"/>
              </a:rPr>
              <a:t>Level of needed working capital</a:t>
            </a:r>
          </a:p>
          <a:p>
            <a:pPr>
              <a:buClr>
                <a:srgbClr val="0033CC"/>
              </a:buClr>
              <a:buFont typeface="Wingdings" panose="05000000000000000000" pitchFamily="2" charset="2"/>
              <a:buChar char="q"/>
            </a:pPr>
            <a:r>
              <a:rPr lang="en-US" sz="3200" u="none" kern="0" dirty="0" smtClean="0">
                <a:cs typeface="Arial" panose="020B0604020202020204" pitchFamily="34" charset="0"/>
              </a:rPr>
              <a:t>Annual operating expenses </a:t>
            </a:r>
          </a:p>
          <a:p>
            <a:pPr>
              <a:buClr>
                <a:srgbClr val="0033CC"/>
              </a:buClr>
              <a:buFont typeface="Wingdings" panose="05000000000000000000" pitchFamily="2" charset="2"/>
              <a:buChar char="q"/>
            </a:pPr>
            <a:r>
              <a:rPr lang="en-US" sz="3200" u="none" kern="0" dirty="0" smtClean="0">
                <a:cs typeface="Arial" panose="020B0604020202020204" pitchFamily="34" charset="0"/>
              </a:rPr>
              <a:t>MCES Sewer charges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u="none" kern="0" dirty="0" smtClean="0">
              <a:cs typeface="Arial" panose="020B0604020202020204" pitchFamily="34" charset="0"/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sz="1800" b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g</a:t>
            </a:r>
            <a:r>
              <a:rPr lang="en-US" dirty="0" smtClean="0"/>
              <a:t>oing?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Significant ROW Projects – Debt </a:t>
            </a:r>
            <a:r>
              <a:rPr lang="en-US" dirty="0" smtClean="0"/>
              <a:t>Funding</a:t>
            </a:r>
          </a:p>
          <a:p>
            <a:r>
              <a:rPr lang="en-US" dirty="0" smtClean="0"/>
              <a:t>Recreation Infrastructure Needs </a:t>
            </a:r>
            <a:endParaRPr lang="en-US" dirty="0"/>
          </a:p>
          <a:p>
            <a:r>
              <a:rPr lang="en-US" dirty="0"/>
              <a:t>Pressure on Tax Levy – Debt Service </a:t>
            </a:r>
            <a:endParaRPr lang="en-US" dirty="0" smtClean="0"/>
          </a:p>
          <a:p>
            <a:r>
              <a:rPr lang="en-US" dirty="0" smtClean="0"/>
              <a:t>Richfield must continue a long-term strategy for economic independence</a:t>
            </a:r>
          </a:p>
          <a:p>
            <a:pPr lvl="1"/>
            <a:r>
              <a:rPr lang="en-US" sz="2400" dirty="0" smtClean="0"/>
              <a:t>LGA Independence </a:t>
            </a:r>
            <a:r>
              <a:rPr lang="en-US" sz="2400" dirty="0"/>
              <a:t>– </a:t>
            </a:r>
            <a:r>
              <a:rPr lang="en-US" sz="2400" dirty="0" smtClean="0"/>
              <a:t>Pressure </a:t>
            </a:r>
            <a:r>
              <a:rPr lang="en-US" sz="2400" dirty="0"/>
              <a:t>to </a:t>
            </a:r>
            <a:r>
              <a:rPr lang="en-US" sz="2400" dirty="0" smtClean="0"/>
              <a:t>Maintain </a:t>
            </a:r>
            <a:endParaRPr lang="en-US" sz="2400" dirty="0"/>
          </a:p>
          <a:p>
            <a:pPr lvl="1"/>
            <a:r>
              <a:rPr lang="en-US" sz="2400" dirty="0" smtClean="0"/>
              <a:t>Long-term </a:t>
            </a:r>
            <a:r>
              <a:rPr lang="en-US" sz="2400" dirty="0"/>
              <a:t>financial planning </a:t>
            </a:r>
            <a:endParaRPr lang="en-US" sz="2400" dirty="0" smtClean="0"/>
          </a:p>
          <a:p>
            <a:r>
              <a:rPr lang="en-US" dirty="0" smtClean="0"/>
              <a:t>Maintain current level of quality service </a:t>
            </a:r>
          </a:p>
          <a:p>
            <a:r>
              <a:rPr lang="en-US" dirty="0" smtClean="0"/>
              <a:t>Contain operating costs</a:t>
            </a:r>
          </a:p>
        </p:txBody>
      </p:sp>
    </p:spTree>
    <p:extLst>
      <p:ext uri="{BB962C8B-B14F-4D97-AF65-F5344CB8AC3E}">
        <p14:creationId xmlns:p14="http://schemas.microsoft.com/office/powerpoint/2010/main" val="22352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issues for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Property taxes – primary funding source </a:t>
            </a:r>
          </a:p>
          <a:p>
            <a:r>
              <a:rPr lang="en-US" sz="3000" dirty="0" smtClean="0"/>
              <a:t>2020 budgeted </a:t>
            </a:r>
            <a:r>
              <a:rPr lang="en-US" sz="3000" dirty="0"/>
              <a:t>r</a:t>
            </a:r>
            <a:r>
              <a:rPr lang="en-US" sz="3000" dirty="0" smtClean="0"/>
              <a:t>evenues - $1,450,000 of LGA </a:t>
            </a:r>
          </a:p>
          <a:p>
            <a:r>
              <a:rPr lang="en-US" sz="3000" dirty="0" smtClean="0"/>
              <a:t>Health insurance increases – 10%</a:t>
            </a:r>
          </a:p>
          <a:p>
            <a:r>
              <a:rPr lang="en-US" sz="3000" dirty="0" smtClean="0"/>
              <a:t>Debt Service Levy 2019A $388,840</a:t>
            </a:r>
          </a:p>
          <a:p>
            <a:r>
              <a:rPr lang="en-US" sz="3000" dirty="0" smtClean="0"/>
              <a:t>Police and fire personnel cost increases</a:t>
            </a:r>
          </a:p>
          <a:p>
            <a:r>
              <a:rPr lang="en-US" sz="3000" dirty="0" smtClean="0"/>
              <a:t>Increase of two staff positions </a:t>
            </a:r>
          </a:p>
          <a:p>
            <a:r>
              <a:rPr lang="en-US" sz="3000" dirty="0" smtClean="0"/>
              <a:t>Reallocation of staff in Admin. Services </a:t>
            </a:r>
          </a:p>
          <a:p>
            <a:r>
              <a:rPr lang="en-US" sz="3000" dirty="0" smtClean="0"/>
              <a:t>$815,000 rolling stock/equip., $15,000 increase</a:t>
            </a:r>
          </a:p>
          <a:p>
            <a:r>
              <a:rPr lang="en-US" sz="3000" dirty="0" smtClean="0"/>
              <a:t>Infrastructure needs – Ice Arena, Wood Lake, 65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St</a:t>
            </a:r>
          </a:p>
          <a:p>
            <a:pPr marL="0" indent="0">
              <a:buNone/>
            </a:pPr>
            <a:r>
              <a:rPr lang="en-US" sz="3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98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of state </a:t>
            </a:r>
            <a:r>
              <a:rPr lang="en-US" dirty="0"/>
              <a:t>a</a:t>
            </a:r>
            <a:r>
              <a:rPr lang="en-US" dirty="0" smtClean="0"/>
              <a:t>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0" lvl="4" indent="0" algn="just">
              <a:lnSpc>
                <a:spcPct val="85000"/>
              </a:lnSpc>
              <a:buNone/>
            </a:pPr>
            <a:r>
              <a:rPr lang="en-US" sz="3000" b="1" u="sng" dirty="0">
                <a:latin typeface="Arial" charset="0"/>
              </a:rPr>
              <a:t>Certified	</a:t>
            </a:r>
            <a:r>
              <a:rPr lang="en-US" sz="3000" b="1" dirty="0">
                <a:latin typeface="Arial" charset="0"/>
              </a:rPr>
              <a:t>       </a:t>
            </a:r>
            <a:r>
              <a:rPr lang="en-US" sz="3000" b="1" dirty="0" smtClean="0">
                <a:latin typeface="Arial" charset="0"/>
              </a:rPr>
              <a:t>	</a:t>
            </a:r>
            <a:r>
              <a:rPr lang="en-US" sz="3000" b="1" u="sng" dirty="0" smtClean="0">
                <a:latin typeface="Arial" charset="0"/>
              </a:rPr>
              <a:t>Change</a:t>
            </a:r>
            <a:r>
              <a:rPr lang="en-US" sz="3000" b="1" dirty="0" smtClean="0">
                <a:latin typeface="Arial" charset="0"/>
              </a:rPr>
              <a:t> </a:t>
            </a:r>
            <a:endParaRPr lang="en-US" sz="3000" b="1" dirty="0">
              <a:latin typeface="Arial" charset="0"/>
            </a:endParaRPr>
          </a:p>
          <a:p>
            <a:pPr marL="457200" lvl="1" indent="0" algn="just">
              <a:lnSpc>
                <a:spcPct val="75000"/>
              </a:lnSpc>
              <a:spcBef>
                <a:spcPct val="15000"/>
              </a:spcBef>
              <a:buClr>
                <a:srgbClr val="FF9900"/>
              </a:buClr>
              <a:buNone/>
            </a:pPr>
            <a:r>
              <a:rPr lang="en-US" sz="2600" dirty="0" smtClean="0">
                <a:latin typeface="Arial" charset="0"/>
              </a:rPr>
              <a:t>2011 </a:t>
            </a:r>
            <a:r>
              <a:rPr lang="en-US" sz="2600" dirty="0">
                <a:latin typeface="Arial" charset="0"/>
              </a:rPr>
              <a:t>- </a:t>
            </a:r>
            <a:r>
              <a:rPr lang="en-US" sz="2600" dirty="0" smtClean="0">
                <a:latin typeface="Arial" charset="0"/>
              </a:rPr>
              <a:t>	$</a:t>
            </a:r>
            <a:r>
              <a:rPr lang="en-US" sz="2600" dirty="0">
                <a:latin typeface="Arial" charset="0"/>
              </a:rPr>
              <a:t>2,213,609	     </a:t>
            </a:r>
            <a:r>
              <a:rPr lang="en-US" sz="2600" dirty="0" smtClean="0">
                <a:latin typeface="Arial" charset="0"/>
              </a:rPr>
              <a:t>	$300,000</a:t>
            </a:r>
            <a:endParaRPr lang="en-US" sz="2600" dirty="0">
              <a:latin typeface="Arial" charset="0"/>
            </a:endParaRPr>
          </a:p>
          <a:p>
            <a:pPr marL="457200" lvl="1" indent="0" algn="just">
              <a:lnSpc>
                <a:spcPct val="75000"/>
              </a:lnSpc>
              <a:spcBef>
                <a:spcPct val="15000"/>
              </a:spcBef>
              <a:buClr>
                <a:srgbClr val="FF9900"/>
              </a:buClr>
              <a:buNone/>
            </a:pPr>
            <a:r>
              <a:rPr lang="en-US" sz="2600" dirty="0">
                <a:latin typeface="Arial" charset="0"/>
              </a:rPr>
              <a:t>2011 - </a:t>
            </a:r>
            <a:r>
              <a:rPr lang="en-US" sz="2600" dirty="0" smtClean="0">
                <a:solidFill>
                  <a:srgbClr val="CE1627"/>
                </a:solidFill>
                <a:latin typeface="Arial" charset="0"/>
              </a:rPr>
              <a:t>	Reduction</a:t>
            </a:r>
            <a:r>
              <a:rPr lang="en-US" sz="2600" dirty="0">
                <a:solidFill>
                  <a:srgbClr val="CE1627"/>
                </a:solidFill>
                <a:latin typeface="Arial" charset="0"/>
              </a:rPr>
              <a:t>	     </a:t>
            </a:r>
            <a:r>
              <a:rPr lang="en-US" sz="2600" dirty="0" smtClean="0">
                <a:solidFill>
                  <a:srgbClr val="CE1627"/>
                </a:solidFill>
                <a:latin typeface="Arial" charset="0"/>
              </a:rPr>
              <a:t>	$(</a:t>
            </a:r>
            <a:r>
              <a:rPr lang="en-US" sz="2600" dirty="0">
                <a:solidFill>
                  <a:srgbClr val="CE1627"/>
                </a:solidFill>
                <a:latin typeface="Arial" charset="0"/>
              </a:rPr>
              <a:t>995,263)</a:t>
            </a:r>
            <a:r>
              <a:rPr lang="en-US" sz="2500" dirty="0">
                <a:solidFill>
                  <a:srgbClr val="CE1627"/>
                </a:solidFill>
                <a:latin typeface="Arial" charset="0"/>
              </a:rPr>
              <a:t>	</a:t>
            </a:r>
          </a:p>
          <a:p>
            <a:pPr marL="457200" lvl="1" indent="0" algn="just">
              <a:lnSpc>
                <a:spcPct val="75000"/>
              </a:lnSpc>
              <a:spcBef>
                <a:spcPct val="15000"/>
              </a:spcBef>
              <a:buClr>
                <a:srgbClr val="FF9900"/>
              </a:buClr>
              <a:buNone/>
            </a:pPr>
            <a:r>
              <a:rPr lang="en-US" sz="2500" dirty="0">
                <a:latin typeface="Arial" charset="0"/>
              </a:rPr>
              <a:t>2012 -	$1,218,346	     </a:t>
            </a:r>
            <a:r>
              <a:rPr lang="en-US" sz="2500" dirty="0" smtClean="0">
                <a:latin typeface="Arial" charset="0"/>
              </a:rPr>
              <a:t>	$0</a:t>
            </a:r>
            <a:endParaRPr lang="en-US" sz="2500" dirty="0">
              <a:latin typeface="Arial" charset="0"/>
            </a:endParaRPr>
          </a:p>
          <a:p>
            <a:pPr marL="457200" lvl="1" indent="0" algn="just">
              <a:lnSpc>
                <a:spcPct val="75000"/>
              </a:lnSpc>
              <a:spcBef>
                <a:spcPct val="15000"/>
              </a:spcBef>
              <a:buClr>
                <a:srgbClr val="FF9900"/>
              </a:buClr>
              <a:buNone/>
            </a:pPr>
            <a:r>
              <a:rPr lang="en-US" sz="2500" dirty="0">
                <a:latin typeface="Arial" charset="0"/>
              </a:rPr>
              <a:t>2013 -  </a:t>
            </a:r>
            <a:r>
              <a:rPr lang="en-US" sz="2500" dirty="0" smtClean="0">
                <a:latin typeface="Arial" charset="0"/>
              </a:rPr>
              <a:t>	$</a:t>
            </a:r>
            <a:r>
              <a:rPr lang="en-US" sz="2500" dirty="0">
                <a:latin typeface="Arial" charset="0"/>
              </a:rPr>
              <a:t>1,218,346	     </a:t>
            </a:r>
            <a:r>
              <a:rPr lang="en-US" sz="2500" dirty="0" smtClean="0">
                <a:latin typeface="Arial" charset="0"/>
              </a:rPr>
              <a:t>	$0</a:t>
            </a:r>
            <a:endParaRPr lang="en-US" sz="2500" dirty="0">
              <a:latin typeface="Arial" charset="0"/>
            </a:endParaRPr>
          </a:p>
          <a:p>
            <a:pPr marL="457200" lvl="1" indent="0" algn="just">
              <a:lnSpc>
                <a:spcPct val="75000"/>
              </a:lnSpc>
              <a:spcBef>
                <a:spcPct val="15000"/>
              </a:spcBef>
              <a:buClr>
                <a:srgbClr val="FF9900"/>
              </a:buClr>
              <a:buNone/>
            </a:pPr>
            <a:r>
              <a:rPr lang="en-US" sz="2500" dirty="0">
                <a:latin typeface="Arial" charset="0"/>
              </a:rPr>
              <a:t>2014 -   </a:t>
            </a:r>
            <a:r>
              <a:rPr lang="en-US" sz="2500" dirty="0" smtClean="0">
                <a:latin typeface="Arial" charset="0"/>
              </a:rPr>
              <a:t>	$</a:t>
            </a:r>
            <a:r>
              <a:rPr lang="en-US" sz="2500" dirty="0">
                <a:latin typeface="Arial" charset="0"/>
              </a:rPr>
              <a:t>1,937,907	     </a:t>
            </a:r>
            <a:r>
              <a:rPr lang="en-US" sz="2500" dirty="0" smtClean="0">
                <a:latin typeface="Arial" charset="0"/>
              </a:rPr>
              <a:t>	$719,561</a:t>
            </a:r>
            <a:endParaRPr lang="en-US" sz="2500" dirty="0">
              <a:latin typeface="Arial" charset="0"/>
            </a:endParaRPr>
          </a:p>
          <a:p>
            <a:pPr marL="457200" lvl="1" indent="0" algn="just">
              <a:lnSpc>
                <a:spcPct val="75000"/>
              </a:lnSpc>
              <a:spcBef>
                <a:spcPct val="15000"/>
              </a:spcBef>
              <a:buClr>
                <a:srgbClr val="FF9900"/>
              </a:buClr>
              <a:buNone/>
            </a:pPr>
            <a:r>
              <a:rPr lang="en-US" sz="2500" dirty="0">
                <a:latin typeface="Arial" charset="0"/>
              </a:rPr>
              <a:t>2015 - 	$2,053,363	     </a:t>
            </a:r>
            <a:r>
              <a:rPr lang="en-US" sz="2500" dirty="0" smtClean="0">
                <a:latin typeface="Arial" charset="0"/>
              </a:rPr>
              <a:t>	$115,456</a:t>
            </a:r>
            <a:endParaRPr lang="en-US" sz="2500" dirty="0">
              <a:latin typeface="Arial" charset="0"/>
            </a:endParaRPr>
          </a:p>
          <a:p>
            <a:pPr marL="457200" lvl="1" indent="0" algn="just">
              <a:lnSpc>
                <a:spcPct val="75000"/>
              </a:lnSpc>
              <a:spcBef>
                <a:spcPct val="15000"/>
              </a:spcBef>
              <a:buClr>
                <a:srgbClr val="FF9900"/>
              </a:buClr>
              <a:buNone/>
            </a:pPr>
            <a:r>
              <a:rPr lang="en-US" sz="2500" dirty="0">
                <a:latin typeface="Arial" charset="0"/>
              </a:rPr>
              <a:t>2016 - 	$2,084,057        </a:t>
            </a:r>
            <a:r>
              <a:rPr lang="en-US" sz="2500" dirty="0" smtClean="0">
                <a:latin typeface="Arial" charset="0"/>
              </a:rPr>
              <a:t>	$  30,694</a:t>
            </a:r>
            <a:endParaRPr lang="en-US" sz="2500" dirty="0">
              <a:latin typeface="Arial" charset="0"/>
            </a:endParaRPr>
          </a:p>
          <a:p>
            <a:pPr marL="457200" lvl="1" indent="0" algn="just">
              <a:lnSpc>
                <a:spcPct val="75000"/>
              </a:lnSpc>
              <a:spcBef>
                <a:spcPct val="15000"/>
              </a:spcBef>
              <a:buClr>
                <a:srgbClr val="FF9900"/>
              </a:buClr>
              <a:buNone/>
            </a:pPr>
            <a:r>
              <a:rPr lang="en-US" sz="2500" dirty="0">
                <a:latin typeface="Arial" charset="0"/>
              </a:rPr>
              <a:t>2017 -   </a:t>
            </a:r>
            <a:r>
              <a:rPr lang="en-US" sz="2500" dirty="0" smtClean="0">
                <a:latin typeface="Arial" charset="0"/>
              </a:rPr>
              <a:t>	$</a:t>
            </a:r>
            <a:r>
              <a:rPr lang="en-US" sz="2500" dirty="0">
                <a:latin typeface="Arial" charset="0"/>
              </a:rPr>
              <a:t>2,094,443	     </a:t>
            </a:r>
            <a:r>
              <a:rPr lang="en-US" sz="2500" dirty="0" smtClean="0">
                <a:latin typeface="Arial" charset="0"/>
              </a:rPr>
              <a:t>	$  10,386</a:t>
            </a:r>
            <a:endParaRPr lang="en-US" sz="2500" dirty="0">
              <a:latin typeface="Arial" charset="0"/>
            </a:endParaRPr>
          </a:p>
          <a:p>
            <a:pPr marL="457200" lvl="1" indent="0" algn="just">
              <a:lnSpc>
                <a:spcPct val="75000"/>
              </a:lnSpc>
              <a:spcBef>
                <a:spcPct val="15000"/>
              </a:spcBef>
              <a:buClr>
                <a:srgbClr val="FF9900"/>
              </a:buClr>
              <a:buNone/>
            </a:pPr>
            <a:r>
              <a:rPr lang="en-US" sz="2500" dirty="0">
                <a:latin typeface="Arial" charset="0"/>
              </a:rPr>
              <a:t>2018 -	$2,229,280 	     </a:t>
            </a:r>
            <a:r>
              <a:rPr lang="en-US" sz="2500" dirty="0" smtClean="0">
                <a:latin typeface="Arial" charset="0"/>
              </a:rPr>
              <a:t>	$137,837</a:t>
            </a:r>
          </a:p>
          <a:p>
            <a:pPr marL="457200" lvl="1" indent="0" algn="just">
              <a:lnSpc>
                <a:spcPct val="75000"/>
              </a:lnSpc>
              <a:spcBef>
                <a:spcPct val="15000"/>
              </a:spcBef>
              <a:buClr>
                <a:srgbClr val="FF9900"/>
              </a:buClr>
              <a:buNone/>
            </a:pPr>
            <a:r>
              <a:rPr lang="en-US" sz="2500" dirty="0" smtClean="0">
                <a:latin typeface="Arial" charset="0"/>
              </a:rPr>
              <a:t>2019 - 	$2,235,643		$    6,363</a:t>
            </a:r>
          </a:p>
          <a:p>
            <a:pPr marL="457200" lvl="1" indent="0" algn="just">
              <a:lnSpc>
                <a:spcPct val="75000"/>
              </a:lnSpc>
              <a:spcBef>
                <a:spcPct val="15000"/>
              </a:spcBef>
              <a:buClr>
                <a:srgbClr val="FF9900"/>
              </a:buClr>
              <a:buNone/>
            </a:pPr>
            <a:r>
              <a:rPr lang="en-US" sz="2500" dirty="0" smtClean="0">
                <a:latin typeface="Arial" charset="0"/>
              </a:rPr>
              <a:t>2020 - 	$2,353,353		$117,710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comparison </a:t>
            </a:r>
            <a:endParaRPr lang="en-US" dirty="0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0" y="1600200"/>
            <a:ext cx="8991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5000"/>
              </a:lnSpc>
              <a:buClr>
                <a:srgbClr val="008080"/>
              </a:buClr>
              <a:buFont typeface="Monotype Sorts"/>
              <a:buNone/>
            </a:pPr>
            <a:r>
              <a:rPr lang="en-US" dirty="0" smtClean="0">
                <a:solidFill>
                  <a:srgbClr val="037C03"/>
                </a:solidFill>
                <a:latin typeface="Arial" charset="0"/>
              </a:rPr>
              <a:t>	Taxes </a:t>
            </a:r>
            <a:r>
              <a:rPr lang="en-US" dirty="0" smtClean="0">
                <a:latin typeface="Arial" charset="0"/>
              </a:rPr>
              <a:t>&amp;</a:t>
            </a:r>
            <a:r>
              <a:rPr lang="en-US" dirty="0" smtClean="0">
                <a:solidFill>
                  <a:srgbClr val="037C03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Intergovernmental Revenue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- GF</a:t>
            </a:r>
            <a:endParaRPr lang="en-US" dirty="0" smtClean="0">
              <a:solidFill>
                <a:schemeClr val="accent1"/>
              </a:solidFill>
              <a:latin typeface="Arial" charset="0"/>
            </a:endParaRPr>
          </a:p>
          <a:p>
            <a:pPr lvl="3">
              <a:lnSpc>
                <a:spcPct val="65000"/>
              </a:lnSpc>
            </a:pPr>
            <a:r>
              <a:rPr lang="en-US" dirty="0" smtClean="0">
                <a:latin typeface="Arial" charset="0"/>
              </a:rPr>
              <a:t>In 2001 Taxes = 38% Intergovernmental Revenue = 39%</a:t>
            </a:r>
          </a:p>
          <a:p>
            <a:pPr lvl="3">
              <a:lnSpc>
                <a:spcPct val="65000"/>
              </a:lnSpc>
            </a:pPr>
            <a:r>
              <a:rPr lang="en-US" dirty="0" smtClean="0">
                <a:latin typeface="Arial" charset="0"/>
              </a:rPr>
              <a:t>In 2020 Taxes = 68% Intergovernmental Revenue = 10%</a:t>
            </a:r>
          </a:p>
        </p:txBody>
      </p:sp>
      <p:graphicFrame>
        <p:nvGraphicFramePr>
          <p:cNvPr id="5" name="Object 10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067146"/>
              </p:ext>
            </p:extLst>
          </p:nvPr>
        </p:nvGraphicFramePr>
        <p:xfrm>
          <a:off x="170469" y="2743200"/>
          <a:ext cx="8942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Chart" r:id="rId3" imgW="8168630" imgH="3756578" progId="MSGraph.Chart.8">
                  <p:embed followColorScheme="full"/>
                </p:oleObj>
              </mc:Choice>
              <mc:Fallback>
                <p:oleObj name="Chart" r:id="rId3" imgW="8168630" imgH="375657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69" y="2743200"/>
                        <a:ext cx="8942388" cy="426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2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LGA comparison 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600200"/>
            <a:ext cx="89916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</a:pPr>
            <a:r>
              <a:rPr lang="en-US" dirty="0" smtClean="0"/>
              <a:t>Local Government Aid (LGA)</a:t>
            </a:r>
            <a:endParaRPr lang="en-US" dirty="0"/>
          </a:p>
          <a:p>
            <a:pPr lvl="1">
              <a:lnSpc>
                <a:spcPct val="75000"/>
              </a:lnSpc>
            </a:pPr>
            <a:r>
              <a:rPr lang="en-US" sz="2400" dirty="0" smtClean="0"/>
              <a:t>2019 LGA is 4.96% of General Fund Revenues</a:t>
            </a:r>
          </a:p>
          <a:p>
            <a:pPr lvl="1">
              <a:lnSpc>
                <a:spcPct val="75000"/>
              </a:lnSpc>
            </a:pPr>
            <a:r>
              <a:rPr lang="en-US" sz="2400" dirty="0" smtClean="0"/>
              <a:t>2020 LGA is 5.70% of General Fund Revenues</a:t>
            </a:r>
          </a:p>
          <a:p>
            <a:pPr lvl="2">
              <a:lnSpc>
                <a:spcPct val="75000"/>
              </a:lnSpc>
            </a:pPr>
            <a:r>
              <a:rPr lang="en-US" sz="2000" dirty="0" smtClean="0"/>
              <a:t>In 2001 LGA accounted for 24% of GF Revenues</a:t>
            </a:r>
          </a:p>
        </p:txBody>
      </p:sp>
      <p:graphicFrame>
        <p:nvGraphicFramePr>
          <p:cNvPr id="4" name="Objec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366175"/>
              </p:ext>
            </p:extLst>
          </p:nvPr>
        </p:nvGraphicFramePr>
        <p:xfrm>
          <a:off x="0" y="3124200"/>
          <a:ext cx="9144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" name="Chart" r:id="rId3" imgW="8161074" imgH="2925987" progId="MSGraph.Chart.8">
                  <p:embed followColorScheme="full"/>
                </p:oleObj>
              </mc:Choice>
              <mc:Fallback>
                <p:oleObj name="Chart" r:id="rId3" imgW="8161074" imgH="292598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91440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2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proposed </a:t>
            </a:r>
            <a:r>
              <a:rPr lang="en-US" dirty="0"/>
              <a:t>g</a:t>
            </a:r>
            <a:r>
              <a:rPr lang="en-US" dirty="0" smtClean="0"/>
              <a:t>ross </a:t>
            </a:r>
            <a:r>
              <a:rPr lang="en-US" dirty="0"/>
              <a:t>l</a:t>
            </a:r>
            <a:r>
              <a:rPr lang="en-US" dirty="0" smtClean="0"/>
              <a:t>evy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</a:rPr>
              <a:t>2020 </a:t>
            </a:r>
            <a:r>
              <a:rPr lang="en-US" dirty="0">
                <a:latin typeface="Arial" charset="0"/>
              </a:rPr>
              <a:t>Gross Levy is $</a:t>
            </a:r>
            <a:r>
              <a:rPr lang="en-US" dirty="0" smtClean="0">
                <a:latin typeface="Arial" charset="0"/>
              </a:rPr>
              <a:t>22,687,471 </a:t>
            </a:r>
            <a:endParaRPr lang="en-US" dirty="0">
              <a:latin typeface="Arial" charset="0"/>
            </a:endParaRPr>
          </a:p>
          <a:p>
            <a:pPr lvl="1"/>
            <a:r>
              <a:rPr lang="en-US" sz="2400" dirty="0" smtClean="0">
                <a:latin typeface="Arial" charset="0"/>
              </a:rPr>
              <a:t>Increase </a:t>
            </a:r>
            <a:r>
              <a:rPr lang="en-US" sz="2400" dirty="0">
                <a:latin typeface="Arial" charset="0"/>
              </a:rPr>
              <a:t>of </a:t>
            </a:r>
            <a:r>
              <a:rPr lang="en-US" sz="2400" dirty="0" smtClean="0">
                <a:solidFill>
                  <a:srgbClr val="CE1627"/>
                </a:solidFill>
                <a:latin typeface="Arial" charset="0"/>
              </a:rPr>
              <a:t>4.90% </a:t>
            </a:r>
            <a:r>
              <a:rPr lang="en-US" sz="2400" dirty="0">
                <a:latin typeface="Arial" charset="0"/>
              </a:rPr>
              <a:t>over the </a:t>
            </a:r>
            <a:r>
              <a:rPr lang="en-US" sz="2400" dirty="0" smtClean="0">
                <a:latin typeface="Arial" charset="0"/>
              </a:rPr>
              <a:t>2019 Levy</a:t>
            </a:r>
            <a:endParaRPr lang="en-US" sz="24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General Fund Levy	</a:t>
            </a:r>
            <a:r>
              <a:rPr lang="en-US" dirty="0" smtClean="0">
                <a:latin typeface="Arial" charset="0"/>
              </a:rPr>
              <a:t>$17,486,394</a:t>
            </a:r>
          </a:p>
          <a:p>
            <a:r>
              <a:rPr lang="en-US" dirty="0" smtClean="0">
                <a:latin typeface="Arial" charset="0"/>
              </a:rPr>
              <a:t>Equipment Levy		$     815,000</a:t>
            </a:r>
          </a:p>
          <a:p>
            <a:pPr>
              <a:buSzTx/>
            </a:pPr>
            <a:r>
              <a:rPr lang="en-US" dirty="0" smtClean="0">
                <a:latin typeface="Arial" charset="0"/>
              </a:rPr>
              <a:t>EDA Levy			</a:t>
            </a:r>
            <a:r>
              <a:rPr lang="en-US" u="sng" dirty="0" smtClean="0">
                <a:latin typeface="Arial" charset="0"/>
              </a:rPr>
              <a:t>$     553,985</a:t>
            </a:r>
          </a:p>
          <a:p>
            <a:pPr lvl="1"/>
            <a:r>
              <a:rPr lang="en-US" sz="2400" dirty="0" smtClean="0">
                <a:latin typeface="Arial" charset="0"/>
              </a:rPr>
              <a:t>Base </a:t>
            </a:r>
            <a:r>
              <a:rPr lang="en-US" sz="2400" dirty="0">
                <a:latin typeface="Arial" charset="0"/>
              </a:rPr>
              <a:t>Levy Total	</a:t>
            </a:r>
            <a:r>
              <a:rPr lang="en-US" sz="2400" dirty="0" smtClean="0">
                <a:latin typeface="Arial" charset="0"/>
              </a:rPr>
              <a:t>	$18,855,379</a:t>
            </a:r>
            <a:endParaRPr lang="en-US" sz="24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Debt Service Levy     </a:t>
            </a:r>
            <a:r>
              <a:rPr lang="en-US" dirty="0" smtClean="0">
                <a:latin typeface="Arial" charset="0"/>
              </a:rPr>
              <a:t>	$  3,478,690</a:t>
            </a:r>
            <a:endParaRPr lang="en-US" dirty="0">
              <a:latin typeface="Arial" charset="0"/>
            </a:endParaRPr>
          </a:p>
          <a:p>
            <a:pPr>
              <a:buSzTx/>
            </a:pPr>
            <a:r>
              <a:rPr lang="en-US" dirty="0">
                <a:latin typeface="Arial" charset="0"/>
              </a:rPr>
              <a:t>Tax Abatement Levy  </a:t>
            </a:r>
            <a:r>
              <a:rPr lang="en-US" dirty="0" smtClean="0">
                <a:latin typeface="Arial" charset="0"/>
              </a:rPr>
              <a:t>	</a:t>
            </a:r>
            <a:r>
              <a:rPr lang="en-US" u="sng" dirty="0" smtClean="0">
                <a:latin typeface="Arial" charset="0"/>
              </a:rPr>
              <a:t>$     353,402</a:t>
            </a:r>
          </a:p>
          <a:p>
            <a:pPr lvl="1"/>
            <a:r>
              <a:rPr lang="en-US" sz="2400" dirty="0" smtClean="0">
                <a:latin typeface="Arial" charset="0"/>
              </a:rPr>
              <a:t>Total 2020 </a:t>
            </a:r>
            <a:r>
              <a:rPr lang="en-US" sz="2400" dirty="0">
                <a:latin typeface="Arial" charset="0"/>
              </a:rPr>
              <a:t>Levy	</a:t>
            </a:r>
            <a:r>
              <a:rPr lang="en-US" sz="2400" dirty="0" smtClean="0">
                <a:latin typeface="Arial" charset="0"/>
              </a:rPr>
              <a:t>	$22,687,471 - </a:t>
            </a:r>
            <a:r>
              <a:rPr lang="en-US" sz="2400" dirty="0" smtClean="0">
                <a:solidFill>
                  <a:srgbClr val="CE1627"/>
                </a:solidFill>
                <a:latin typeface="Arial" charset="0"/>
              </a:rPr>
              <a:t>4.90%</a:t>
            </a:r>
            <a:endParaRPr lang="en-US" sz="2400" dirty="0">
              <a:solidFill>
                <a:srgbClr val="CE1627"/>
              </a:solidFill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Tax levy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70000" lnSpcReduction="20000"/>
          </a:bodyPr>
          <a:lstStyle/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Apple Valley				3.91%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St. Anthony Village			4.08%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Mounds View				4.63%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St. Paul					4.85%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b="1" dirty="0" smtClean="0">
                <a:solidFill>
                  <a:srgbClr val="CE1627"/>
                </a:solidFill>
                <a:latin typeface="Arial" charset="0"/>
              </a:rPr>
              <a:t>Richfield				4.90%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Maplewood				5.00%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North St. Paul				5.00%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Shoreview				5.45% 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Roseville				5.50%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St. Louis Park				5.60%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Shakopee				5.98%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Brooklyn Center			6.00%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Inver Grove Heights			7.00%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Cottage Grove				7.77%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White Bear Lake			8.90%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New Brighton				9.16%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Arial" charset="0"/>
              </a:rPr>
              <a:t>Oak Park Heights			9.23%</a:t>
            </a:r>
            <a:r>
              <a:rPr lang="en-US" sz="2600" dirty="0" smtClean="0">
                <a:latin typeface="Arial" charset="0"/>
              </a:rPr>
              <a:t>	</a:t>
            </a:r>
            <a:endParaRPr lang="en-US" sz="260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tax </a:t>
            </a:r>
            <a:r>
              <a:rPr lang="en-US" dirty="0"/>
              <a:t>l</a:t>
            </a:r>
            <a:r>
              <a:rPr lang="en-US" dirty="0" smtClean="0"/>
              <a:t>evy </a:t>
            </a:r>
            <a:r>
              <a:rPr lang="en-US" dirty="0"/>
              <a:t>h</a:t>
            </a:r>
            <a:r>
              <a:rPr lang="en-US" dirty="0" smtClean="0"/>
              <a:t>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charset="0"/>
              </a:rPr>
              <a:t>2020 - 	$22,687,471 - 	4.90% increase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charset="0"/>
              </a:rPr>
              <a:t>2019 -</a:t>
            </a:r>
            <a:r>
              <a:rPr lang="en-US" sz="2600" dirty="0">
                <a:latin typeface="Arial" charset="0"/>
              </a:rPr>
              <a:t>	</a:t>
            </a:r>
            <a:r>
              <a:rPr lang="en-US" sz="2600" dirty="0" smtClean="0">
                <a:latin typeface="Arial" charset="0"/>
              </a:rPr>
              <a:t>$21,626,692	-	4.87% increase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charset="0"/>
              </a:rPr>
              <a:t>2018 - 	$20,621,911  -	6.11% increase</a:t>
            </a:r>
            <a:endParaRPr lang="en-US" sz="2600" dirty="0">
              <a:latin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2017 </a:t>
            </a:r>
            <a:r>
              <a:rPr lang="en-US" sz="2600" dirty="0" smtClean="0">
                <a:latin typeface="Arial" charset="0"/>
              </a:rPr>
              <a:t>-	$19,434,690	-	3.26</a:t>
            </a:r>
            <a:r>
              <a:rPr lang="en-US" sz="2600" dirty="0">
                <a:latin typeface="Arial" charset="0"/>
              </a:rPr>
              <a:t>% </a:t>
            </a:r>
            <a:r>
              <a:rPr lang="en-US" sz="2600" dirty="0" smtClean="0">
                <a:latin typeface="Arial" charset="0"/>
              </a:rPr>
              <a:t>increase</a:t>
            </a:r>
            <a:endParaRPr lang="en-US" sz="2600" dirty="0">
              <a:latin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2016 </a:t>
            </a:r>
            <a:r>
              <a:rPr lang="en-US" sz="2600" dirty="0" smtClean="0">
                <a:latin typeface="Arial" charset="0"/>
              </a:rPr>
              <a:t>-	$18,820,576	-	2.91</a:t>
            </a:r>
            <a:r>
              <a:rPr lang="en-US" sz="2600" dirty="0">
                <a:latin typeface="Arial" charset="0"/>
              </a:rPr>
              <a:t>% </a:t>
            </a:r>
            <a:r>
              <a:rPr lang="en-US" sz="2600" dirty="0" smtClean="0">
                <a:latin typeface="Arial" charset="0"/>
              </a:rPr>
              <a:t>increase</a:t>
            </a:r>
            <a:endParaRPr lang="en-US" sz="2600" dirty="0">
              <a:latin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2015 </a:t>
            </a:r>
            <a:r>
              <a:rPr lang="en-US" sz="2600" dirty="0" smtClean="0">
                <a:latin typeface="Arial" charset="0"/>
              </a:rPr>
              <a:t>-	$18,288,524	-	1.53</a:t>
            </a:r>
            <a:r>
              <a:rPr lang="en-US" sz="2600" dirty="0">
                <a:latin typeface="Arial" charset="0"/>
              </a:rPr>
              <a:t>% </a:t>
            </a:r>
            <a:r>
              <a:rPr lang="en-US" sz="2600" dirty="0" smtClean="0">
                <a:latin typeface="Arial" charset="0"/>
              </a:rPr>
              <a:t>increase</a:t>
            </a:r>
            <a:endParaRPr lang="en-US" sz="2600" dirty="0">
              <a:latin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2014 </a:t>
            </a:r>
            <a:r>
              <a:rPr lang="en-US" sz="2600" dirty="0" smtClean="0">
                <a:latin typeface="Arial" charset="0"/>
              </a:rPr>
              <a:t>-	$18,012,303	-	1.51</a:t>
            </a:r>
            <a:r>
              <a:rPr lang="en-US" sz="2600" dirty="0">
                <a:latin typeface="Arial" charset="0"/>
              </a:rPr>
              <a:t>% </a:t>
            </a:r>
            <a:r>
              <a:rPr lang="en-US" sz="2600" dirty="0" smtClean="0">
                <a:latin typeface="Arial" charset="0"/>
              </a:rPr>
              <a:t>increase</a:t>
            </a:r>
            <a:endParaRPr lang="en-US" sz="2600" dirty="0">
              <a:latin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2013 </a:t>
            </a:r>
            <a:r>
              <a:rPr lang="en-US" sz="2600" dirty="0" smtClean="0">
                <a:latin typeface="Arial" charset="0"/>
              </a:rPr>
              <a:t>-	$17,744,951	-	4.50</a:t>
            </a:r>
            <a:r>
              <a:rPr lang="en-US" sz="2600" dirty="0">
                <a:latin typeface="Arial" charset="0"/>
              </a:rPr>
              <a:t>% </a:t>
            </a:r>
            <a:r>
              <a:rPr lang="en-US" sz="2600" dirty="0" smtClean="0">
                <a:latin typeface="Arial" charset="0"/>
              </a:rPr>
              <a:t>increase</a:t>
            </a:r>
            <a:endParaRPr lang="en-US" sz="2600" dirty="0">
              <a:latin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2012 </a:t>
            </a:r>
            <a:r>
              <a:rPr lang="en-US" sz="2600" dirty="0" smtClean="0">
                <a:latin typeface="Arial" charset="0"/>
              </a:rPr>
              <a:t>-	$16,980,700	-	3.98</a:t>
            </a:r>
            <a:r>
              <a:rPr lang="en-US" sz="2600" dirty="0">
                <a:latin typeface="Arial" charset="0"/>
              </a:rPr>
              <a:t>% </a:t>
            </a:r>
            <a:r>
              <a:rPr lang="en-US" sz="2600" dirty="0" smtClean="0">
                <a:latin typeface="Arial" charset="0"/>
              </a:rPr>
              <a:t>increase</a:t>
            </a:r>
            <a:endParaRPr lang="en-US" sz="2600" dirty="0">
              <a:latin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2011 </a:t>
            </a:r>
            <a:r>
              <a:rPr lang="en-US" sz="2600" dirty="0" smtClean="0">
                <a:latin typeface="Arial" charset="0"/>
              </a:rPr>
              <a:t>-	$16,330,041	-	6.82</a:t>
            </a:r>
            <a:r>
              <a:rPr lang="en-US" sz="2600" dirty="0">
                <a:latin typeface="Arial" charset="0"/>
              </a:rPr>
              <a:t>% </a:t>
            </a:r>
            <a:r>
              <a:rPr lang="en-US" sz="2600" dirty="0" smtClean="0">
                <a:latin typeface="Arial" charset="0"/>
              </a:rPr>
              <a:t>increase</a:t>
            </a:r>
            <a:endParaRPr lang="en-US" sz="2600" dirty="0">
              <a:latin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2010 </a:t>
            </a:r>
            <a:r>
              <a:rPr lang="en-US" sz="2600" dirty="0" smtClean="0">
                <a:latin typeface="Arial" charset="0"/>
              </a:rPr>
              <a:t>-	$15,288,021	-	6.88</a:t>
            </a:r>
            <a:r>
              <a:rPr lang="en-US" sz="2600" dirty="0">
                <a:latin typeface="Arial" charset="0"/>
              </a:rPr>
              <a:t>% </a:t>
            </a:r>
            <a:r>
              <a:rPr lang="en-US" sz="2600" dirty="0" smtClean="0">
                <a:latin typeface="Arial" charset="0"/>
              </a:rPr>
              <a:t>increase</a:t>
            </a:r>
            <a:endParaRPr lang="en-US" sz="2600" dirty="0">
              <a:latin typeface="Arial" charset="0"/>
            </a:endParaRPr>
          </a:p>
          <a:p>
            <a:pPr marL="457200" lvl="1" indent="0">
              <a:buNone/>
            </a:pPr>
            <a:r>
              <a:rPr lang="en-US" sz="2600" dirty="0">
                <a:latin typeface="Arial" charset="0"/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5712</TotalTime>
  <Words>882</Words>
  <Application>Microsoft Office PowerPoint</Application>
  <PresentationFormat>On-screen Show (4:3)</PresentationFormat>
  <Paragraphs>294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Chart</vt:lpstr>
      <vt:lpstr>2020 budget and tax levy</vt:lpstr>
      <vt:lpstr>Timetable and key events </vt:lpstr>
      <vt:lpstr>Key issues for 2020</vt:lpstr>
      <vt:lpstr>History of state aid </vt:lpstr>
      <vt:lpstr>Revenue comparison </vt:lpstr>
      <vt:lpstr>LGA comparison </vt:lpstr>
      <vt:lpstr>2020 proposed gross levy </vt:lpstr>
      <vt:lpstr>2020 Tax levy comparison</vt:lpstr>
      <vt:lpstr>Gross tax levy history </vt:lpstr>
      <vt:lpstr>Tax levy</vt:lpstr>
      <vt:lpstr>2020 proposed General Fund budget </vt:lpstr>
      <vt:lpstr>General Fund revenues </vt:lpstr>
      <vt:lpstr>2020 (2019) proposed budget General Fund revenues </vt:lpstr>
      <vt:lpstr>2020 (2010) proposed budget General Fund revenues </vt:lpstr>
      <vt:lpstr>General Fund expenditures</vt:lpstr>
      <vt:lpstr>2020 (2019) proposed budget  General Fund expenditures </vt:lpstr>
      <vt:lpstr>2020 proposed budget General Fund expenditures </vt:lpstr>
      <vt:lpstr>General Fund history </vt:lpstr>
      <vt:lpstr>Full-time regular personnel </vt:lpstr>
      <vt:lpstr>2020 proposed levy  estimated impact </vt:lpstr>
      <vt:lpstr>2020 proposed budget </vt:lpstr>
      <vt:lpstr>2020 proposed budget </vt:lpstr>
      <vt:lpstr>Utility Fund - Water</vt:lpstr>
      <vt:lpstr>Utility Fund - Wastewater</vt:lpstr>
      <vt:lpstr>Utility Fund - Stormwater</vt:lpstr>
      <vt:lpstr>Rationale for Rate Increases</vt:lpstr>
      <vt:lpstr>Where are we going?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Cityscape 65</dc:title>
  <dc:creator>Neil Ruhland</dc:creator>
  <cp:lastModifiedBy>Christopher Regis</cp:lastModifiedBy>
  <cp:revision>255</cp:revision>
  <cp:lastPrinted>2019-11-14T17:51:37Z</cp:lastPrinted>
  <dcterms:created xsi:type="dcterms:W3CDTF">2017-08-14T18:17:17Z</dcterms:created>
  <dcterms:modified xsi:type="dcterms:W3CDTF">2019-11-25T14:11:01Z</dcterms:modified>
</cp:coreProperties>
</file>